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5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8"/>
  </p:notesMasterIdLst>
  <p:sldIdLst>
    <p:sldId id="256" r:id="rId2"/>
    <p:sldId id="315" r:id="rId3"/>
    <p:sldId id="257" r:id="rId4"/>
    <p:sldId id="260" r:id="rId5"/>
    <p:sldId id="312" r:id="rId6"/>
    <p:sldId id="297" r:id="rId7"/>
    <p:sldId id="310" r:id="rId8"/>
    <p:sldId id="301" r:id="rId9"/>
    <p:sldId id="311" r:id="rId10"/>
    <p:sldId id="313" r:id="rId11"/>
    <p:sldId id="258" r:id="rId12"/>
    <p:sldId id="261" r:id="rId13"/>
    <p:sldId id="308" r:id="rId14"/>
    <p:sldId id="309" r:id="rId15"/>
    <p:sldId id="314" r:id="rId16"/>
    <p:sldId id="278" r:id="rId17"/>
  </p:sldIdLst>
  <p:sldSz cx="9144000" cy="5143500" type="screen16x9"/>
  <p:notesSz cx="6858000" cy="9144000"/>
  <p:embeddedFontLst>
    <p:embeddedFont>
      <p:font typeface="Advent Pro SemiBold" panose="020B0604020202020204" charset="0"/>
      <p:regular r:id="rId19"/>
      <p:bold r:id="rId20"/>
    </p:embeddedFont>
    <p:embeddedFont>
      <p:font typeface="Fira Sans Condensed Medium" panose="020B0603050000020004" pitchFamily="34" charset="0"/>
      <p:regular r:id="rId21"/>
      <p:bold r:id="rId22"/>
      <p:italic r:id="rId23"/>
      <p:boldItalic r:id="rId24"/>
    </p:embeddedFont>
    <p:embeddedFont>
      <p:font typeface="Fira Sans Extra Condensed Medium" panose="020B0604020202020204" charset="0"/>
      <p:regular r:id="rId25"/>
      <p:bold r:id="rId26"/>
      <p:italic r:id="rId27"/>
      <p:boldItalic r:id="rId28"/>
    </p:embeddedFont>
    <p:embeddedFont>
      <p:font typeface="Livvic Light" pitchFamily="2" charset="0"/>
      <p:regular r:id="rId29"/>
      <p:italic r:id="rId30"/>
    </p:embeddedFont>
    <p:embeddedFont>
      <p:font typeface="Maven Pro" panose="020B0604020202020204" charset="0"/>
      <p:regular r:id="rId31"/>
      <p:bold r:id="rId32"/>
    </p:embeddedFont>
    <p:embeddedFont>
      <p:font typeface="Nunito Light" pitchFamily="2" charset="0"/>
      <p:regular r:id="rId33"/>
      <p:italic r:id="rId34"/>
    </p:embeddedFont>
    <p:embeddedFont>
      <p:font typeface="Share Tech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BD642D-F52A-4890-915E-C180617667EF}">
  <a:tblStyle styleId="{1CBD642D-F52A-4890-915E-C180617667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4" autoAdjust="0"/>
    <p:restoredTop sz="94221" autoAdjust="0"/>
  </p:normalViewPr>
  <p:slideViewPr>
    <p:cSldViewPr snapToGrid="0">
      <p:cViewPr varScale="1">
        <p:scale>
          <a:sx n="107" d="100"/>
          <a:sy n="107" d="100"/>
        </p:scale>
        <p:origin x="7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may22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teams_may22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Study\practicum\Health%20Score%20Files\df_months_team_data_may22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chemeClr val="accent1"/>
                </a:solidFill>
                <a:latin typeface="Share Tech" panose="020B0604020202020204" charset="0"/>
              </a:rPr>
              <a:t>issue service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Share Tech" panose="020B0604020202020204" charset="0"/>
              </a:rPr>
              <a:t>notifications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Share Tech" panose="020B0604020202020204" charset="0"/>
              </a:rPr>
              <a:t>locations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Share Tech" panose="020B0604020202020204" charset="0"/>
              </a:rPr>
              <a:t>api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Share Tech" panose="020B0604020202020204" charset="0"/>
              </a:rPr>
              <a:t> integrations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CS - Issue Service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Sheet1!$B$4:$P$4</c:f>
              <c:numCache>
                <c:formatCode>General</c:formatCode>
                <c:ptCount val="1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425-49C2-9949-DB1793BC302E}"/>
            </c:ext>
          </c:extLst>
        </c:ser>
        <c:ser>
          <c:idx val="1"/>
          <c:order val="1"/>
          <c:tx>
            <c:strRef>
              <c:f>Sheet1!$A$2</c:f>
              <c:strCache>
                <c:ptCount val="1"/>
                <c:pt idx="0">
                  <c:v>CS - Notifications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Sheet1!$B$2:$P$2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1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2</c:v>
                </c:pt>
                <c:pt idx="11">
                  <c:v>4</c:v>
                </c:pt>
                <c:pt idx="12">
                  <c:v>3</c:v>
                </c:pt>
                <c:pt idx="13">
                  <c:v>4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25-49C2-9949-DB1793BC302E}"/>
            </c:ext>
          </c:extLst>
        </c:ser>
        <c:ser>
          <c:idx val="2"/>
          <c:order val="2"/>
          <c:tx>
            <c:strRef>
              <c:f>Sheet1!$A$3</c:f>
              <c:strCache>
                <c:ptCount val="1"/>
                <c:pt idx="0">
                  <c:v>CS - Locations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5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Sheet1!$B$3:$P$3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1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25-49C2-9949-DB1793BC302E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CS - API Integrations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Sheet1!$B$5:$P$5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1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425-49C2-9949-DB1793BC302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64531759"/>
        <c:axId val="1264529263"/>
      </c:lineChart>
      <c:dateAx>
        <c:axId val="1264531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4529263"/>
        <c:crosses val="autoZero"/>
        <c:auto val="1"/>
        <c:lblOffset val="100"/>
        <c:baseTimeUnit val="months"/>
      </c:dateAx>
      <c:valAx>
        <c:axId val="126452926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2645317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600">
                <a:solidFill>
                  <a:schemeClr val="bg1"/>
                </a:solidFill>
                <a:latin typeface="Share Tech" panose="020B0604020202020204" charset="0"/>
              </a:rPr>
              <a:t>RFIs - P4 Variables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Sheet2!$H$20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Sheet2!$I$17:$V$17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Sheet2!$I$20:$V$20</c:f>
              <c:numCache>
                <c:formatCode>0</c:formatCode>
                <c:ptCount val="14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 formatCode="General">
                  <c:v>0</c:v>
                </c:pt>
                <c:pt idx="4">
                  <c:v>0</c:v>
                </c:pt>
                <c:pt idx="5">
                  <c:v>0</c:v>
                </c:pt>
                <c:pt idx="6" formatCode="0.00">
                  <c:v>1.84</c:v>
                </c:pt>
                <c:pt idx="7">
                  <c:v>0</c:v>
                </c:pt>
                <c:pt idx="8" formatCode="0.00">
                  <c:v>0.22</c:v>
                </c:pt>
                <c:pt idx="9" formatCode="0.00">
                  <c:v>0.68</c:v>
                </c:pt>
                <c:pt idx="10" formatCode="General">
                  <c:v>0.24</c:v>
                </c:pt>
                <c:pt idx="11" formatCode="General">
                  <c:v>0.03</c:v>
                </c:pt>
                <c:pt idx="12" formatCode="General">
                  <c:v>0.01</c:v>
                </c:pt>
                <c:pt idx="13" formatCode="General">
                  <c:v>0.01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80-4E92-98EF-F9E548F9B1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7622079"/>
        <c:axId val="2137619999"/>
      </c:lineChart>
      <c:lineChart>
        <c:grouping val="standard"/>
        <c:varyColors val="0"/>
        <c:ser>
          <c:idx val="0"/>
          <c:order val="0"/>
          <c:tx>
            <c:strRef>
              <c:f>Sheet2!$H$18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Sheet2!$I$17:$V$17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Sheet2!$I$18:$V$18</c:f>
              <c:numCache>
                <c:formatCode>0</c:formatCode>
                <c:ptCount val="14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 formatCode="General">
                  <c:v>0</c:v>
                </c:pt>
                <c:pt idx="4">
                  <c:v>0</c:v>
                </c:pt>
                <c:pt idx="5">
                  <c:v>0</c:v>
                </c:pt>
                <c:pt idx="6" formatCode="0%">
                  <c:v>1</c:v>
                </c:pt>
                <c:pt idx="7">
                  <c:v>0</c:v>
                </c:pt>
                <c:pt idx="8" formatCode="0.00%">
                  <c:v>0</c:v>
                </c:pt>
                <c:pt idx="9" formatCode="0%">
                  <c:v>0</c:v>
                </c:pt>
                <c:pt idx="10" formatCode="0%">
                  <c:v>0</c:v>
                </c:pt>
                <c:pt idx="11" formatCode="0%">
                  <c:v>0</c:v>
                </c:pt>
                <c:pt idx="12" formatCode="0%">
                  <c:v>0</c:v>
                </c:pt>
                <c:pt idx="13" formatCode="0%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780-4E92-98EF-F9E548F9B19A}"/>
            </c:ext>
          </c:extLst>
        </c:ser>
        <c:ser>
          <c:idx val="1"/>
          <c:order val="1"/>
          <c:tx>
            <c:strRef>
              <c:f>Sheet2!$H$19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Sheet2!$I$17:$V$17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Sheet2!$I$19:$V$19</c:f>
              <c:numCache>
                <c:formatCode>0</c:formatCode>
                <c:ptCount val="14"/>
                <c:pt idx="0" formatCode="General">
                  <c:v>0</c:v>
                </c:pt>
                <c:pt idx="1">
                  <c:v>0.33329999999999999</c:v>
                </c:pt>
                <c:pt idx="2">
                  <c:v>0</c:v>
                </c:pt>
                <c:pt idx="3" formatCode="General">
                  <c:v>0</c:v>
                </c:pt>
                <c:pt idx="4">
                  <c:v>0</c:v>
                </c:pt>
                <c:pt idx="5">
                  <c:v>0</c:v>
                </c:pt>
                <c:pt idx="6" formatCode="0%">
                  <c:v>1</c:v>
                </c:pt>
                <c:pt idx="7">
                  <c:v>0</c:v>
                </c:pt>
                <c:pt idx="8" formatCode="0.00%">
                  <c:v>0.66659999999999997</c:v>
                </c:pt>
                <c:pt idx="9" formatCode="0%">
                  <c:v>0.5</c:v>
                </c:pt>
                <c:pt idx="10" formatCode="0%">
                  <c:v>0.5</c:v>
                </c:pt>
                <c:pt idx="11" formatCode="0.00%">
                  <c:v>0.16669999999999999</c:v>
                </c:pt>
                <c:pt idx="12" formatCode="0%">
                  <c:v>0.5</c:v>
                </c:pt>
                <c:pt idx="13" formatCode="0.00%">
                  <c:v>0.66659999999999997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780-4E92-98EF-F9E548F9B1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8578335"/>
        <c:axId val="318577503"/>
      </c:lineChart>
      <c:dateAx>
        <c:axId val="21376220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7619999"/>
        <c:crosses val="autoZero"/>
        <c:auto val="1"/>
        <c:lblOffset val="100"/>
        <c:baseTimeUnit val="months"/>
      </c:dateAx>
      <c:valAx>
        <c:axId val="2137619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  <a:endParaRPr lang="en-US" dirty="0">
                  <a:solidFill>
                    <a:schemeClr val="bg1"/>
                  </a:solidFill>
                  <a:latin typeface="Share Tech" panose="020B060402020202020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7622079"/>
        <c:crosses val="autoZero"/>
        <c:crossBetween val="between"/>
      </c:valAx>
      <c:valAx>
        <c:axId val="318577503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78335"/>
        <c:crosses val="max"/>
        <c:crossBetween val="between"/>
      </c:valAx>
      <c:dateAx>
        <c:axId val="318578335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318577503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RFIs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Sheet1!$R$2</c:f>
              <c:strCache>
                <c:ptCount val="1"/>
                <c:pt idx="0">
                  <c:v>PC - RFIs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solidFill>
                <a:schemeClr val="accent3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Sheet1!$S$2:$AG$2</c:f>
              <c:numCache>
                <c:formatCode>General</c:formatCode>
                <c:ptCount val="15"/>
                <c:pt idx="0">
                  <c:v>4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2</c:v>
                </c:pt>
                <c:pt idx="7">
                  <c:v>4</c:v>
                </c:pt>
                <c:pt idx="8">
                  <c:v>2</c:v>
                </c:pt>
                <c:pt idx="9">
                  <c:v>2</c:v>
                </c:pt>
                <c:pt idx="10">
                  <c:v>1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B7D-4700-8CB8-CB6D905BE07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15887247"/>
        <c:axId val="1415879759"/>
      </c:lineChart>
      <c:dateAx>
        <c:axId val="14158872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tx1">
                        <a:lumMod val="50000"/>
                      </a:schemeClr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all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5879759"/>
        <c:crosses val="autoZero"/>
        <c:auto val="1"/>
        <c:lblOffset val="100"/>
        <c:baseTimeUnit val="months"/>
      </c:dateAx>
      <c:valAx>
        <c:axId val="1415879759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tx1">
                        <a:lumMod val="50000"/>
                      </a:schemeClr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415887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chemeClr val="accent1"/>
                </a:solidFill>
                <a:latin typeface="Share Tech" panose="020B0604020202020204" charset="0"/>
              </a:rPr>
              <a:t>issue service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Share Tech" panose="020B0604020202020204" charset="0"/>
              </a:rPr>
              <a:t>notifications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Share Tech" panose="020B0604020202020204" charset="0"/>
              </a:rPr>
              <a:t>locations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>
                <a:solidFill>
                  <a:schemeClr val="bg2"/>
                </a:solidFill>
                <a:latin typeface="Share Tech" panose="020B0604020202020204" charset="0"/>
              </a:rPr>
              <a:t>+</a:t>
            </a:r>
            <a:r>
              <a:rPr lang="en-US" sz="2000" dirty="0">
                <a:latin typeface="Share Tech" panose="020B060402020202020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Share Tech" panose="020B0604020202020204" charset="0"/>
              </a:rPr>
              <a:t>api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Share Tech" panose="020B0604020202020204" charset="0"/>
              </a:rPr>
              <a:t> integrations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CS - Issue Service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Sheet1!$B$4:$P$4</c:f>
              <c:numCache>
                <c:formatCode>General</c:formatCode>
                <c:ptCount val="1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FD7-4F92-B22F-A6AD8EC8D0BB}"/>
            </c:ext>
          </c:extLst>
        </c:ser>
        <c:ser>
          <c:idx val="1"/>
          <c:order val="1"/>
          <c:tx>
            <c:strRef>
              <c:f>Sheet1!$A$2</c:f>
              <c:strCache>
                <c:ptCount val="1"/>
                <c:pt idx="0">
                  <c:v>CS - Notifications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Sheet1!$B$2:$P$2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1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2</c:v>
                </c:pt>
                <c:pt idx="11">
                  <c:v>4</c:v>
                </c:pt>
                <c:pt idx="12">
                  <c:v>3</c:v>
                </c:pt>
                <c:pt idx="13">
                  <c:v>4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FD7-4F92-B22F-A6AD8EC8D0BB}"/>
            </c:ext>
          </c:extLst>
        </c:ser>
        <c:ser>
          <c:idx val="2"/>
          <c:order val="2"/>
          <c:tx>
            <c:strRef>
              <c:f>Sheet1!$A$3</c:f>
              <c:strCache>
                <c:ptCount val="1"/>
                <c:pt idx="0">
                  <c:v>CS - Locations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5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Sheet1!$B$3:$P$3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1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FD7-4F92-B22F-A6AD8EC8D0BB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CS - API Integrations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Sheet1!$B$5:$P$5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1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FD7-4F92-B22F-A6AD8EC8D0B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64531759"/>
        <c:axId val="1264529263"/>
      </c:lineChart>
      <c:dateAx>
        <c:axId val="1264531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4529263"/>
        <c:crosses val="autoZero"/>
        <c:auto val="1"/>
        <c:lblOffset val="100"/>
        <c:baseTimeUnit val="months"/>
      </c:dateAx>
      <c:valAx>
        <c:axId val="126452926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2645317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accent1"/>
                </a:solidFill>
                <a:latin typeface="Share Tech" panose="020B0604020202020204" charset="0"/>
              </a:rPr>
              <a:t>submittals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Share Tech" panose="020B0604020202020204" charset="0"/>
              </a:rPr>
              <a:t>rfis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Share Tech" panose="020B0604020202020204" charset="0"/>
              </a:rPr>
              <a:t>communications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hare Tech" panose="020B0604020202020204" charset="0"/>
              </a:rPr>
              <a:t>schedule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Sheet1!$R$3</c:f>
              <c:strCache>
                <c:ptCount val="1"/>
                <c:pt idx="0">
                  <c:v>PC - Submittals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Sheet1!$S$3:$AG$3</c:f>
              <c:numCache>
                <c:formatCode>General</c:formatCode>
                <c:ptCount val="15"/>
                <c:pt idx="0">
                  <c:v>1</c:v>
                </c:pt>
                <c:pt idx="1">
                  <c:v>4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1</c:v>
                </c:pt>
                <c:pt idx="7">
                  <c:v>4</c:v>
                </c:pt>
                <c:pt idx="8">
                  <c:v>4</c:v>
                </c:pt>
                <c:pt idx="9">
                  <c:v>3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3</c:v>
                </c:pt>
                <c:pt idx="14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0-4FE5-BBBC-64018DDDEECB}"/>
            </c:ext>
          </c:extLst>
        </c:ser>
        <c:ser>
          <c:idx val="1"/>
          <c:order val="1"/>
          <c:tx>
            <c:strRef>
              <c:f>Sheet1!$R$2</c:f>
              <c:strCache>
                <c:ptCount val="1"/>
                <c:pt idx="0">
                  <c:v>PC - RFIs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Sheet1!$S$2:$AG$2</c:f>
              <c:numCache>
                <c:formatCode>General</c:formatCode>
                <c:ptCount val="15"/>
                <c:pt idx="0">
                  <c:v>4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2</c:v>
                </c:pt>
                <c:pt idx="7">
                  <c:v>4</c:v>
                </c:pt>
                <c:pt idx="8">
                  <c:v>2</c:v>
                </c:pt>
                <c:pt idx="9">
                  <c:v>2</c:v>
                </c:pt>
                <c:pt idx="10">
                  <c:v>1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BA0-4FE5-BBBC-64018DDDEECB}"/>
            </c:ext>
          </c:extLst>
        </c:ser>
        <c:ser>
          <c:idx val="2"/>
          <c:order val="2"/>
          <c:tx>
            <c:strRef>
              <c:f>Sheet1!$R$4</c:f>
              <c:strCache>
                <c:ptCount val="1"/>
                <c:pt idx="0">
                  <c:v>PC - Communications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5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Sheet1!$S$4:$AG$4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2</c:v>
                </c:pt>
                <c:pt idx="4">
                  <c:v>1</c:v>
                </c:pt>
                <c:pt idx="5">
                  <c:v>3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BA0-4FE5-BBBC-64018DDDEECB}"/>
            </c:ext>
          </c:extLst>
        </c:ser>
        <c:ser>
          <c:idx val="3"/>
          <c:order val="3"/>
          <c:tx>
            <c:strRef>
              <c:f>Sheet1!$R$5</c:f>
              <c:strCache>
                <c:ptCount val="1"/>
                <c:pt idx="0">
                  <c:v>PC - Schedule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Sheet1!$S$5:$AG$5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3</c:v>
                </c:pt>
                <c:pt idx="10">
                  <c:v>4</c:v>
                </c:pt>
                <c:pt idx="11">
                  <c:v>1</c:v>
                </c:pt>
                <c:pt idx="12">
                  <c:v>3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BA0-4FE5-BBBC-64018DDDEEC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14458527"/>
        <c:axId val="1414450623"/>
      </c:lineChart>
      <c:dateAx>
        <c:axId val="14144585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4450623"/>
        <c:crosses val="autoZero"/>
        <c:auto val="1"/>
        <c:lblOffset val="100"/>
        <c:baseTimeUnit val="months"/>
      </c:dateAx>
      <c:valAx>
        <c:axId val="141445062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414458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accent2"/>
                </a:solidFill>
                <a:latin typeface="Share Tech" panose="020B0604020202020204" charset="0"/>
              </a:rPr>
              <a:t>Common Services </a:t>
            </a:r>
            <a:r>
              <a:rPr lang="en-US" dirty="0">
                <a:solidFill>
                  <a:schemeClr val="bg2"/>
                </a:solidFill>
                <a:latin typeface="Share Tech" panose="020B0604020202020204" charset="0"/>
              </a:rPr>
              <a:t>&amp;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Share Tech" panose="020B0604020202020204" charset="0"/>
              </a:rPr>
              <a:t>Project Management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Sheet1!$A$12</c:f>
              <c:strCache>
                <c:ptCount val="1"/>
                <c:pt idx="0">
                  <c:v>Common Services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Sheet1!$B$11:$P$11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Sheet1!$B$12:$P$12</c:f>
              <c:numCache>
                <c:formatCode>General</c:formatCode>
                <c:ptCount val="15"/>
                <c:pt idx="0">
                  <c:v>3.25</c:v>
                </c:pt>
                <c:pt idx="1">
                  <c:v>3.25</c:v>
                </c:pt>
                <c:pt idx="2">
                  <c:v>3.25</c:v>
                </c:pt>
                <c:pt idx="3">
                  <c:v>3.25</c:v>
                </c:pt>
                <c:pt idx="4">
                  <c:v>2.5</c:v>
                </c:pt>
                <c:pt idx="5">
                  <c:v>3.25</c:v>
                </c:pt>
                <c:pt idx="6">
                  <c:v>3</c:v>
                </c:pt>
                <c:pt idx="7">
                  <c:v>3.25</c:v>
                </c:pt>
                <c:pt idx="8">
                  <c:v>3.25</c:v>
                </c:pt>
                <c:pt idx="9">
                  <c:v>2.5</c:v>
                </c:pt>
                <c:pt idx="10">
                  <c:v>2</c:v>
                </c:pt>
                <c:pt idx="11">
                  <c:v>3.25</c:v>
                </c:pt>
                <c:pt idx="12">
                  <c:v>3</c:v>
                </c:pt>
                <c:pt idx="13">
                  <c:v>3.25</c:v>
                </c:pt>
                <c:pt idx="14">
                  <c:v>3.25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692-4301-A842-DDC3417459CB}"/>
            </c:ext>
          </c:extLst>
        </c:ser>
        <c:ser>
          <c:idx val="1"/>
          <c:order val="1"/>
          <c:tx>
            <c:strRef>
              <c:f>Sheet1!$A$13</c:f>
              <c:strCache>
                <c:ptCount val="1"/>
                <c:pt idx="0">
                  <c:v>Project Management</c:v>
                </c:pt>
              </c:strCache>
            </c:strRef>
          </c:tx>
          <c:spPr>
            <a:ln w="317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4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Sheet1!$B$11:$P$11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Sheet1!$B$13:$P$13</c:f>
              <c:numCache>
                <c:formatCode>General</c:formatCode>
                <c:ptCount val="15"/>
                <c:pt idx="0">
                  <c:v>3.25</c:v>
                </c:pt>
                <c:pt idx="1">
                  <c:v>3.25</c:v>
                </c:pt>
                <c:pt idx="2">
                  <c:v>2.5</c:v>
                </c:pt>
                <c:pt idx="3">
                  <c:v>2.25</c:v>
                </c:pt>
                <c:pt idx="4">
                  <c:v>2.75</c:v>
                </c:pt>
                <c:pt idx="5">
                  <c:v>3</c:v>
                </c:pt>
                <c:pt idx="6">
                  <c:v>2.5</c:v>
                </c:pt>
                <c:pt idx="7">
                  <c:v>3.75</c:v>
                </c:pt>
                <c:pt idx="8">
                  <c:v>3.5</c:v>
                </c:pt>
                <c:pt idx="9">
                  <c:v>3</c:v>
                </c:pt>
                <c:pt idx="10">
                  <c:v>2.5</c:v>
                </c:pt>
                <c:pt idx="11">
                  <c:v>2</c:v>
                </c:pt>
                <c:pt idx="12">
                  <c:v>2.5</c:v>
                </c:pt>
                <c:pt idx="13">
                  <c:v>3.25</c:v>
                </c:pt>
                <c:pt idx="14">
                  <c:v>3.5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692-4301-A842-DDC3417459CB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14906783"/>
        <c:axId val="1414908031"/>
      </c:lineChart>
      <c:dateAx>
        <c:axId val="14149067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4908031"/>
        <c:crosses val="autoZero"/>
        <c:auto val="1"/>
        <c:lblOffset val="100"/>
        <c:baseTimeUnit val="months"/>
      </c:dateAx>
      <c:valAx>
        <c:axId val="1414908031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414906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b="1" dirty="0">
                <a:solidFill>
                  <a:schemeClr val="accent6"/>
                </a:solidFill>
                <a:latin typeface="Share Tech" panose="020B0604020202020204" charset="0"/>
              </a:rPr>
              <a:t>Common Services</a:t>
            </a:r>
          </a:p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 Out of date</a:t>
            </a:r>
            <a:r>
              <a:rPr lang="en-US" b="1" baseline="0" dirty="0">
                <a:solidFill>
                  <a:schemeClr val="bg1"/>
                </a:solidFill>
                <a:latin typeface="Share Tech" panose="020B0604020202020204" charset="0"/>
              </a:rPr>
              <a:t> Open </a:t>
            </a:r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EUIs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Sheet4!$B$1</c:f>
              <c:strCache>
                <c:ptCount val="1"/>
                <c:pt idx="0">
                  <c:v>P1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Sheet4!$A$2:$A$5</c:f>
              <c:strCache>
                <c:ptCount val="4"/>
                <c:pt idx="0">
                  <c:v>0-10 days</c:v>
                </c:pt>
                <c:pt idx="1">
                  <c:v>11-30 days</c:v>
                </c:pt>
                <c:pt idx="2">
                  <c:v>31-55 days</c:v>
                </c:pt>
                <c:pt idx="3">
                  <c:v>55 days&gt;</c:v>
                </c:pt>
              </c:strCache>
            </c:strRef>
          </c:cat>
          <c:val>
            <c:numRef>
              <c:f>Sheet4!$B$2:$B$5</c:f>
              <c:numCache>
                <c:formatCode>General</c:formatCode>
                <c:ptCount val="4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06-454D-96D9-EB655708DFE8}"/>
            </c:ext>
          </c:extLst>
        </c:ser>
        <c:ser>
          <c:idx val="1"/>
          <c:order val="1"/>
          <c:tx>
            <c:strRef>
              <c:f>Sheet4!$C$1</c:f>
              <c:strCache>
                <c:ptCount val="1"/>
                <c:pt idx="0">
                  <c:v>P2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Sheet4!$A$2:$A$5</c:f>
              <c:strCache>
                <c:ptCount val="4"/>
                <c:pt idx="0">
                  <c:v>0-10 days</c:v>
                </c:pt>
                <c:pt idx="1">
                  <c:v>11-30 days</c:v>
                </c:pt>
                <c:pt idx="2">
                  <c:v>31-55 days</c:v>
                </c:pt>
                <c:pt idx="3">
                  <c:v>55 days&gt;</c:v>
                </c:pt>
              </c:strCache>
            </c:strRef>
          </c:cat>
          <c:val>
            <c:numRef>
              <c:f>Sheet4!$C$2:$C$5</c:f>
              <c:numCache>
                <c:formatCode>General</c:formatCode>
                <c:ptCount val="4"/>
                <c:pt idx="0">
                  <c:v>2</c:v>
                </c:pt>
                <c:pt idx="1">
                  <c:v>0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306-454D-96D9-EB655708DFE8}"/>
            </c:ext>
          </c:extLst>
        </c:ser>
        <c:ser>
          <c:idx val="2"/>
          <c:order val="2"/>
          <c:tx>
            <c:strRef>
              <c:f>Sheet4!$D$1</c:f>
              <c:strCache>
                <c:ptCount val="1"/>
                <c:pt idx="0">
                  <c:v>P3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Sheet4!$A$2:$A$5</c:f>
              <c:strCache>
                <c:ptCount val="4"/>
                <c:pt idx="0">
                  <c:v>0-10 days</c:v>
                </c:pt>
                <c:pt idx="1">
                  <c:v>11-30 days</c:v>
                </c:pt>
                <c:pt idx="2">
                  <c:v>31-55 days</c:v>
                </c:pt>
                <c:pt idx="3">
                  <c:v>55 days&gt;</c:v>
                </c:pt>
              </c:strCache>
            </c:strRef>
          </c:cat>
          <c:val>
            <c:numRef>
              <c:f>Sheet4!$D$2:$D$5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306-454D-96D9-EB655708DFE8}"/>
            </c:ext>
          </c:extLst>
        </c:ser>
        <c:ser>
          <c:idx val="3"/>
          <c:order val="3"/>
          <c:tx>
            <c:strRef>
              <c:f>Sheet4!$E$1</c:f>
              <c:strCache>
                <c:ptCount val="1"/>
                <c:pt idx="0">
                  <c:v>P4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Sheet4!$A$2:$A$5</c:f>
              <c:strCache>
                <c:ptCount val="4"/>
                <c:pt idx="0">
                  <c:v>0-10 days</c:v>
                </c:pt>
                <c:pt idx="1">
                  <c:v>11-30 days</c:v>
                </c:pt>
                <c:pt idx="2">
                  <c:v>31-55 days</c:v>
                </c:pt>
                <c:pt idx="3">
                  <c:v>55 days&gt;</c:v>
                </c:pt>
              </c:strCache>
            </c:strRef>
          </c:cat>
          <c:val>
            <c:numRef>
              <c:f>Sheet4!$E$2:$E$5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7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306-454D-96D9-EB655708DFE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23587072"/>
        <c:axId val="1523585408"/>
      </c:barChart>
      <c:catAx>
        <c:axId val="1523587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bg1"/>
                    </a:solidFill>
                    <a:latin typeface="Share Tech" panose="020B0604020202020204" charset="0"/>
                  </a:rPr>
                  <a:t>Delay days</a:t>
                </a:r>
              </a:p>
            </c:rich>
          </c:tx>
          <c:layout>
            <c:manualLayout>
              <c:xMode val="edge"/>
              <c:yMode val="edge"/>
              <c:x val="0.4628110809612796"/>
              <c:y val="0.791522702523591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585408"/>
        <c:crosses val="autoZero"/>
        <c:auto val="1"/>
        <c:lblAlgn val="ctr"/>
        <c:lblOffset val="100"/>
        <c:noMultiLvlLbl val="0"/>
      </c:catAx>
      <c:valAx>
        <c:axId val="152358540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200">
                    <a:solidFill>
                      <a:schemeClr val="bg1"/>
                    </a:solidFill>
                    <a:latin typeface="Share Tech" panose="020B0604020202020204" charset="0"/>
                  </a:rPr>
                  <a:t>Number of EUIs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endParaRPr lang="en-US"/>
          </a:p>
        </c:txPr>
        <c:crossAx val="1523587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C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4715516190847945"/>
          <c:y val="0.90004392580365467"/>
          <c:w val="0.34622954751462948"/>
          <c:h val="6.656851325536972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400" b="1" i="0" baseline="0" dirty="0">
                <a:solidFill>
                  <a:schemeClr val="accent6"/>
                </a:solidFill>
                <a:effectLst/>
                <a:latin typeface="Share Tech" panose="020B0604020202020204" charset="0"/>
              </a:rPr>
              <a:t>Common Services </a:t>
            </a:r>
          </a:p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400" b="1" i="0" baseline="0" dirty="0">
                <a:solidFill>
                  <a:schemeClr val="bg1"/>
                </a:solidFill>
                <a:effectLst/>
                <a:latin typeface="Share Tech" panose="020B0604020202020204" charset="0"/>
              </a:rPr>
              <a:t>Open EUIs</a:t>
            </a:r>
            <a:endParaRPr lang="en-US" sz="1400" b="1" dirty="0">
              <a:solidFill>
                <a:schemeClr val="bg1"/>
              </a:solidFill>
              <a:effectLst/>
              <a:latin typeface="Share Tech" panose="020B0604020202020204" charset="0"/>
            </a:endParaRPr>
          </a:p>
        </c:rich>
      </c:tx>
      <c:layout>
        <c:manualLayout>
          <c:xMode val="edge"/>
          <c:yMode val="edge"/>
          <c:x val="0.37211897861938914"/>
          <c:y val="2.83895502312854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Sheet4!$B$9</c:f>
              <c:strCache>
                <c:ptCount val="1"/>
                <c:pt idx="0">
                  <c:v>P1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Sheet4!$A$10:$A$13</c:f>
              <c:strCache>
                <c:ptCount val="4"/>
                <c:pt idx="0">
                  <c:v>0-10 days left</c:v>
                </c:pt>
                <c:pt idx="1">
                  <c:v>11-30 days left</c:v>
                </c:pt>
                <c:pt idx="2">
                  <c:v>31-55 days left</c:v>
                </c:pt>
                <c:pt idx="3">
                  <c:v>55 days left&gt;</c:v>
                </c:pt>
              </c:strCache>
            </c:strRef>
          </c:cat>
          <c:val>
            <c:numRef>
              <c:f>Sheet4!$B$10:$B$13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FA-424A-AA55-644C01A77D65}"/>
            </c:ext>
          </c:extLst>
        </c:ser>
        <c:ser>
          <c:idx val="1"/>
          <c:order val="1"/>
          <c:tx>
            <c:strRef>
              <c:f>Sheet4!$C$9</c:f>
              <c:strCache>
                <c:ptCount val="1"/>
                <c:pt idx="0">
                  <c:v>P2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Sheet4!$A$10:$A$13</c:f>
              <c:strCache>
                <c:ptCount val="4"/>
                <c:pt idx="0">
                  <c:v>0-10 days left</c:v>
                </c:pt>
                <c:pt idx="1">
                  <c:v>11-30 days left</c:v>
                </c:pt>
                <c:pt idx="2">
                  <c:v>31-55 days left</c:v>
                </c:pt>
                <c:pt idx="3">
                  <c:v>55 days left&gt;</c:v>
                </c:pt>
              </c:strCache>
            </c:strRef>
          </c:cat>
          <c:val>
            <c:numRef>
              <c:f>Sheet4!$C$10:$C$13</c:f>
              <c:numCache>
                <c:formatCode>General</c:formatCode>
                <c:ptCount val="4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FA-424A-AA55-644C01A77D65}"/>
            </c:ext>
          </c:extLst>
        </c:ser>
        <c:ser>
          <c:idx val="2"/>
          <c:order val="2"/>
          <c:tx>
            <c:strRef>
              <c:f>Sheet4!$D$9</c:f>
              <c:strCache>
                <c:ptCount val="1"/>
                <c:pt idx="0">
                  <c:v>P3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Sheet4!$A$10:$A$13</c:f>
              <c:strCache>
                <c:ptCount val="4"/>
                <c:pt idx="0">
                  <c:v>0-10 days left</c:v>
                </c:pt>
                <c:pt idx="1">
                  <c:v>11-30 days left</c:v>
                </c:pt>
                <c:pt idx="2">
                  <c:v>31-55 days left</c:v>
                </c:pt>
                <c:pt idx="3">
                  <c:v>55 days left&gt;</c:v>
                </c:pt>
              </c:strCache>
            </c:strRef>
          </c:cat>
          <c:val>
            <c:numRef>
              <c:f>Sheet4!$D$10:$D$13</c:f>
              <c:numCache>
                <c:formatCode>General</c:formatCode>
                <c:ptCount val="4"/>
                <c:pt idx="0">
                  <c:v>3</c:v>
                </c:pt>
                <c:pt idx="1">
                  <c:v>3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BFA-424A-AA55-644C01A77D65}"/>
            </c:ext>
          </c:extLst>
        </c:ser>
        <c:ser>
          <c:idx val="3"/>
          <c:order val="3"/>
          <c:tx>
            <c:strRef>
              <c:f>Sheet4!$E$9</c:f>
              <c:strCache>
                <c:ptCount val="1"/>
                <c:pt idx="0">
                  <c:v>P4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Sheet4!$A$10:$A$13</c:f>
              <c:strCache>
                <c:ptCount val="4"/>
                <c:pt idx="0">
                  <c:v>0-10 days left</c:v>
                </c:pt>
                <c:pt idx="1">
                  <c:v>11-30 days left</c:v>
                </c:pt>
                <c:pt idx="2">
                  <c:v>31-55 days left</c:v>
                </c:pt>
                <c:pt idx="3">
                  <c:v>55 days left&gt;</c:v>
                </c:pt>
              </c:strCache>
            </c:strRef>
          </c:cat>
          <c:val>
            <c:numRef>
              <c:f>Sheet4!$E$10:$E$13</c:f>
              <c:numCache>
                <c:formatCode>General</c:formatCode>
                <c:ptCount val="4"/>
                <c:pt idx="0">
                  <c:v>1</c:v>
                </c:pt>
                <c:pt idx="1">
                  <c:v>7</c:v>
                </c:pt>
                <c:pt idx="2">
                  <c:v>7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BFA-424A-AA55-644C01A77D6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3714656"/>
        <c:axId val="1513712576"/>
      </c:barChart>
      <c:catAx>
        <c:axId val="15137146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bg1"/>
                    </a:solidFill>
                    <a:latin typeface="Share Tech" panose="020B0604020202020204" charset="0"/>
                  </a:rPr>
                  <a:t>Days Left</a:t>
                </a:r>
              </a:p>
            </c:rich>
          </c:tx>
          <c:layout>
            <c:manualLayout>
              <c:xMode val="edge"/>
              <c:yMode val="edge"/>
              <c:x val="0.47057932091595361"/>
              <c:y val="0.787872077380269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3712576"/>
        <c:crosses val="autoZero"/>
        <c:auto val="1"/>
        <c:lblAlgn val="ctr"/>
        <c:lblOffset val="100"/>
        <c:noMultiLvlLbl val="0"/>
      </c:catAx>
      <c:valAx>
        <c:axId val="15137125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200">
                    <a:solidFill>
                      <a:schemeClr val="bg1"/>
                    </a:solidFill>
                    <a:latin typeface="Share Tech" panose="020B0604020202020204" charset="0"/>
                  </a:rPr>
                  <a:t>Number of EUIs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3714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C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3818116289723421"/>
          <c:y val="0.90022581354517994"/>
          <c:w val="0.36115635692418513"/>
          <c:h val="4.79077013249425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Notifications</a:t>
            </a:r>
            <a:r>
              <a:rPr lang="en-US" baseline="0" dirty="0">
                <a:solidFill>
                  <a:schemeClr val="bg1"/>
                </a:solidFill>
                <a:latin typeface="Share Tech" panose="020B0604020202020204" charset="0"/>
              </a:rPr>
              <a:t> - P2 Variables</a:t>
            </a:r>
            <a:endParaRPr lang="en-US" dirty="0">
              <a:solidFill>
                <a:schemeClr val="bg1"/>
              </a:solidFill>
              <a:latin typeface="Share Tech" panose="020B0604020202020204" charset="0"/>
            </a:endParaRPr>
          </a:p>
        </c:rich>
      </c:tx>
      <c:layout>
        <c:manualLayout>
          <c:xMode val="edge"/>
          <c:yMode val="edge"/>
          <c:x val="0.17294410558819651"/>
          <c:y val="3.19669892591755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Sheet1!$H$6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Sheet1!$I$3:$V$3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Sheet1!$I$6:$V$6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2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DFA-4E2E-ABBE-FCCD8F50B7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045871"/>
        <c:axId val="85046287"/>
      </c:lineChart>
      <c:lineChart>
        <c:grouping val="standard"/>
        <c:varyColors val="0"/>
        <c:ser>
          <c:idx val="0"/>
          <c:order val="0"/>
          <c:tx>
            <c:strRef>
              <c:f>Sheet1!$H$4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Sheet1!$I$3:$V$3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Sheet1!$I$4:$V$4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 formatCode="0%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 formatCode="0%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DFA-4E2E-ABBE-FCCD8F50B77D}"/>
            </c:ext>
          </c:extLst>
        </c:ser>
        <c:ser>
          <c:idx val="1"/>
          <c:order val="1"/>
          <c:tx>
            <c:strRef>
              <c:f>Sheet1!$H$5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Sheet1!$I$3:$V$3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Sheet1!$I$5:$V$5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 formatCode="0%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 formatCode="0%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DFA-4E2E-ABBE-FCCD8F50B7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823951"/>
        <c:axId val="91826863"/>
      </c:lineChart>
      <c:dateAx>
        <c:axId val="850458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46287"/>
        <c:crosses val="autoZero"/>
        <c:auto val="1"/>
        <c:lblOffset val="100"/>
        <c:baseTimeUnit val="months"/>
      </c:dateAx>
      <c:valAx>
        <c:axId val="85046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45871"/>
        <c:crosses val="autoZero"/>
        <c:crossBetween val="between"/>
      </c:valAx>
      <c:valAx>
        <c:axId val="91826863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823951"/>
        <c:crosses val="max"/>
        <c:crossBetween val="between"/>
      </c:valAx>
      <c:dateAx>
        <c:axId val="91823951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91826863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Notifications - P4 Variables</a:t>
            </a:r>
          </a:p>
        </c:rich>
      </c:tx>
      <c:layout>
        <c:manualLayout>
          <c:xMode val="edge"/>
          <c:yMode val="edge"/>
          <c:x val="0.1289586697308592"/>
          <c:y val="2.99904734130455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Sheet1!$H$19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Sheet1!$I$16:$V$16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Sheet1!$I$19:$V$19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0.59</c:v>
                </c:pt>
                <c:pt idx="10">
                  <c:v>0.4</c:v>
                </c:pt>
                <c:pt idx="11">
                  <c:v>0</c:v>
                </c:pt>
                <c:pt idx="12">
                  <c:v>0</c:v>
                </c:pt>
                <c:pt idx="13">
                  <c:v>0.45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84-4DC4-AD67-05FE57C381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5428271"/>
        <c:axId val="225429103"/>
      </c:lineChart>
      <c:lineChart>
        <c:grouping val="standard"/>
        <c:varyColors val="0"/>
        <c:ser>
          <c:idx val="0"/>
          <c:order val="0"/>
          <c:tx>
            <c:strRef>
              <c:f>Sheet1!$H$17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Sheet1!$I$16:$V$16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Sheet1!$I$17:$V$17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 formatCode="0">
                  <c:v>0</c:v>
                </c:pt>
                <c:pt idx="7">
                  <c:v>0</c:v>
                </c:pt>
                <c:pt idx="8">
                  <c:v>0</c:v>
                </c:pt>
                <c:pt idx="9" formatCode="0%">
                  <c:v>0</c:v>
                </c:pt>
                <c:pt idx="10" formatCode="0%">
                  <c:v>0</c:v>
                </c:pt>
                <c:pt idx="11">
                  <c:v>0</c:v>
                </c:pt>
                <c:pt idx="12" formatCode="0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84-4DC4-AD67-05FE57C381B7}"/>
            </c:ext>
          </c:extLst>
        </c:ser>
        <c:ser>
          <c:idx val="1"/>
          <c:order val="1"/>
          <c:tx>
            <c:strRef>
              <c:f>Sheet1!$H$18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Sheet1!$I$16:$V$16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Sheet1!$I$18:$V$18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 formatCode="0%">
                  <c:v>1</c:v>
                </c:pt>
                <c:pt idx="10" formatCode="0%">
                  <c:v>0.5</c:v>
                </c:pt>
                <c:pt idx="11">
                  <c:v>0</c:v>
                </c:pt>
                <c:pt idx="12" formatCode="0">
                  <c:v>0</c:v>
                </c:pt>
                <c:pt idx="13" formatCode="0%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384-4DC4-AD67-05FE57C381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852255"/>
        <c:axId val="159851007"/>
      </c:lineChart>
      <c:dateAx>
        <c:axId val="2254282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b="0" dirty="0">
                    <a:solidFill>
                      <a:schemeClr val="bg1"/>
                    </a:solidFill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429103"/>
        <c:crosses val="autoZero"/>
        <c:auto val="1"/>
        <c:lblOffset val="100"/>
        <c:baseTimeUnit val="months"/>
      </c:dateAx>
      <c:valAx>
        <c:axId val="225429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428271"/>
        <c:crosses val="autoZero"/>
        <c:crossBetween val="between"/>
      </c:valAx>
      <c:valAx>
        <c:axId val="159851007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852255"/>
        <c:crosses val="max"/>
        <c:crossBetween val="between"/>
      </c:valAx>
      <c:dateAx>
        <c:axId val="159852255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159851007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bg2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bg2"/>
                </a:solidFill>
                <a:latin typeface="Share Tech" panose="020B0604020202020204" charset="0"/>
              </a:rPr>
              <a:t>notifications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bg2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556890611396601E-2"/>
          <c:y val="0.20506962671332751"/>
          <c:w val="0.92331969325734886"/>
          <c:h val="0.53802493438320209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CS - Notifications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solidFill>
                <a:schemeClr val="accent3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Sheet1!$B$1:$P$1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Sheet1!$B$2:$P$2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1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2</c:v>
                </c:pt>
                <c:pt idx="11">
                  <c:v>4</c:v>
                </c:pt>
                <c:pt idx="12">
                  <c:v>3</c:v>
                </c:pt>
                <c:pt idx="13">
                  <c:v>4</c:v>
                </c:pt>
                <c:pt idx="1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FE6-4556-93E5-CBBBA66B4AF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15833055"/>
        <c:axId val="1415826399"/>
      </c:lineChart>
      <c:dateAx>
        <c:axId val="141583305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5826399"/>
        <c:crosses val="autoZero"/>
        <c:auto val="1"/>
        <c:lblOffset val="100"/>
        <c:baseTimeUnit val="months"/>
      </c:dateAx>
      <c:valAx>
        <c:axId val="1415826399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415833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 dirty="0">
                <a:solidFill>
                  <a:schemeClr val="bg1"/>
                </a:solidFill>
                <a:effectLst/>
                <a:latin typeface="Share Tech" panose="020B0604020202020204" charset="0"/>
              </a:rPr>
              <a:t>Notifications – P3 Variables</a:t>
            </a:r>
            <a:endParaRPr lang="en-US" sz="1400" dirty="0">
              <a:solidFill>
                <a:schemeClr val="bg1"/>
              </a:solidFill>
              <a:effectLst/>
              <a:latin typeface="Share Tech" panose="020B060402020202020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2"/>
          <c:tx>
            <c:strRef>
              <c:f>df_months_team_may22!$A$2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df_months_team_may22!$B$1:$O$1</c:f>
              <c:numCache>
                <c:formatCode>[$-409]mmm\-yy;@</c:formatCode>
                <c:ptCount val="14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df_months_team_may22!$B$2:$O$2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0.26666666700000002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1.6666666670000001</c:v>
                </c:pt>
                <c:pt idx="11">
                  <c:v>0</c:v>
                </c:pt>
                <c:pt idx="12">
                  <c:v>0.53333333299999997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EDA-400A-AFAC-F8F1C26434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47950416"/>
        <c:axId val="1747942096"/>
      </c:lineChart>
      <c:lineChart>
        <c:grouping val="standard"/>
        <c:varyColors val="0"/>
        <c:ser>
          <c:idx val="1"/>
          <c:order val="0"/>
          <c:tx>
            <c:strRef>
              <c:f>df_months_team_may22!$A$3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df_months_team_may22!$B$1:$O$1</c:f>
              <c:numCache>
                <c:formatCode>[$-409]mmm\-yy;@</c:formatCode>
                <c:ptCount val="14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df_months_team_may22!$B$3:$O$3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EDA-400A-AFAC-F8F1C2643428}"/>
            </c:ext>
          </c:extLst>
        </c:ser>
        <c:ser>
          <c:idx val="2"/>
          <c:order val="1"/>
          <c:tx>
            <c:strRef>
              <c:f>df_months_team_may22!$A$4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df_months_team_may22!$B$1:$O$1</c:f>
              <c:numCache>
                <c:formatCode>[$-409]mmm\-yy;@</c:formatCode>
                <c:ptCount val="14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df_months_team_may22!$B$4:$O$4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0.5</c:v>
                </c:pt>
                <c:pt idx="11">
                  <c:v>0</c:v>
                </c:pt>
                <c:pt idx="12">
                  <c:v>1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EDA-400A-AFAC-F8F1C26434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7756112"/>
        <c:axId val="1737760688"/>
      </c:lineChart>
      <c:dateAx>
        <c:axId val="1747950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bg1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$-409]mmm\-yy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7942096"/>
        <c:crosses val="autoZero"/>
        <c:auto val="1"/>
        <c:lblOffset val="100"/>
        <c:baseTimeUnit val="months"/>
      </c:dateAx>
      <c:valAx>
        <c:axId val="1747942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05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7950416"/>
        <c:crosses val="autoZero"/>
        <c:crossBetween val="between"/>
      </c:valAx>
      <c:valAx>
        <c:axId val="1737760688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50">
                    <a:solidFill>
                      <a:schemeClr val="bg1"/>
                    </a:solidFill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7756112"/>
        <c:crosses val="max"/>
        <c:crossBetween val="between"/>
      </c:valAx>
      <c:dateAx>
        <c:axId val="1737756112"/>
        <c:scaling>
          <c:orientation val="minMax"/>
        </c:scaling>
        <c:delete val="1"/>
        <c:axPos val="b"/>
        <c:numFmt formatCode="[$-409]mmm\-yy;@" sourceLinked="1"/>
        <c:majorTickMark val="out"/>
        <c:minorTickMark val="none"/>
        <c:tickLblPos val="nextTo"/>
        <c:crossAx val="1737760688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5849903113757196E-2"/>
          <c:y val="0.86675380319396966"/>
          <c:w val="0.9"/>
          <c:h val="9.26038186463025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dirty="0">
                <a:solidFill>
                  <a:schemeClr val="accent1"/>
                </a:solidFill>
                <a:latin typeface="Share Tech" panose="020B0604020202020204" charset="0"/>
              </a:rPr>
              <a:t>submittals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Share Tech" panose="020B0604020202020204" charset="0"/>
              </a:rPr>
              <a:t>rfis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Share Tech" panose="020B0604020202020204" charset="0"/>
              </a:rPr>
              <a:t>communications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Share Tech" panose="020B0604020202020204" charset="0"/>
              </a:rPr>
              <a:t>+</a:t>
            </a:r>
            <a:r>
              <a:rPr lang="en-US" dirty="0">
                <a:latin typeface="Share Tech" panose="020B0604020202020204" charset="0"/>
              </a:rPr>
              <a:t> </a:t>
            </a:r>
            <a:r>
              <a:rPr lang="en-US" dirty="0">
                <a:solidFill>
                  <a:schemeClr val="tx2">
                    <a:lumMod val="25000"/>
                  </a:schemeClr>
                </a:solidFill>
                <a:latin typeface="Share Tech" panose="020B0604020202020204" charset="0"/>
              </a:rPr>
              <a:t>schedule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Sheet1!$R$3</c:f>
              <c:strCache>
                <c:ptCount val="1"/>
                <c:pt idx="0">
                  <c:v>PC - Submittals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Sheet1!$S$3:$AG$3</c:f>
              <c:numCache>
                <c:formatCode>General</c:formatCode>
                <c:ptCount val="15"/>
                <c:pt idx="0">
                  <c:v>1</c:v>
                </c:pt>
                <c:pt idx="1">
                  <c:v>4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1</c:v>
                </c:pt>
                <c:pt idx="7">
                  <c:v>4</c:v>
                </c:pt>
                <c:pt idx="8">
                  <c:v>4</c:v>
                </c:pt>
                <c:pt idx="9">
                  <c:v>3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3</c:v>
                </c:pt>
                <c:pt idx="14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45-461B-8AF1-FC957BA24A13}"/>
            </c:ext>
          </c:extLst>
        </c:ser>
        <c:ser>
          <c:idx val="1"/>
          <c:order val="1"/>
          <c:tx>
            <c:strRef>
              <c:f>Sheet1!$R$2</c:f>
              <c:strCache>
                <c:ptCount val="1"/>
                <c:pt idx="0">
                  <c:v>PC - RFIs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3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Sheet1!$S$2:$AG$2</c:f>
              <c:numCache>
                <c:formatCode>General</c:formatCode>
                <c:ptCount val="15"/>
                <c:pt idx="0">
                  <c:v>4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2</c:v>
                </c:pt>
                <c:pt idx="7">
                  <c:v>4</c:v>
                </c:pt>
                <c:pt idx="8">
                  <c:v>2</c:v>
                </c:pt>
                <c:pt idx="9">
                  <c:v>2</c:v>
                </c:pt>
                <c:pt idx="10">
                  <c:v>1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045-461B-8AF1-FC957BA24A13}"/>
            </c:ext>
          </c:extLst>
        </c:ser>
        <c:ser>
          <c:idx val="2"/>
          <c:order val="2"/>
          <c:tx>
            <c:strRef>
              <c:f>Sheet1!$R$4</c:f>
              <c:strCache>
                <c:ptCount val="1"/>
                <c:pt idx="0">
                  <c:v>PC - Communications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5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Sheet1!$S$4:$AG$4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2</c:v>
                </c:pt>
                <c:pt idx="4">
                  <c:v>1</c:v>
                </c:pt>
                <c:pt idx="5">
                  <c:v>3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4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045-461B-8AF1-FC957BA24A13}"/>
            </c:ext>
          </c:extLst>
        </c:ser>
        <c:ser>
          <c:idx val="3"/>
          <c:order val="3"/>
          <c:tx>
            <c:strRef>
              <c:f>Sheet1!$R$5</c:f>
              <c:strCache>
                <c:ptCount val="1"/>
                <c:pt idx="0">
                  <c:v>PC - Schedule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Sheet1!$S$1:$AG$1</c:f>
              <c:numCache>
                <c:formatCode>B1mmm\-yy</c:formatCode>
                <c:ptCount val="15"/>
                <c:pt idx="0">
                  <c:v>44256</c:v>
                </c:pt>
                <c:pt idx="1">
                  <c:v>44287</c:v>
                </c:pt>
                <c:pt idx="2">
                  <c:v>44317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  <c:pt idx="14">
                  <c:v>44682</c:v>
                </c:pt>
              </c:numCache>
            </c:numRef>
          </c:cat>
          <c:val>
            <c:numRef>
              <c:f>Sheet1!$S$5:$AG$5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3</c:v>
                </c:pt>
                <c:pt idx="10">
                  <c:v>4</c:v>
                </c:pt>
                <c:pt idx="11">
                  <c:v>1</c:v>
                </c:pt>
                <c:pt idx="12">
                  <c:v>3</c:v>
                </c:pt>
                <c:pt idx="13">
                  <c:v>4</c:v>
                </c:pt>
                <c:pt idx="1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045-461B-8AF1-FC957BA24A1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14458527"/>
        <c:axId val="1414450623"/>
      </c:lineChart>
      <c:dateAx>
        <c:axId val="14144585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14450623"/>
        <c:crosses val="autoZero"/>
        <c:auto val="1"/>
        <c:lblOffset val="100"/>
        <c:baseTimeUnit val="months"/>
      </c:dateAx>
      <c:valAx>
        <c:axId val="141445062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2"/>
                    </a:solidFill>
                  </a:rPr>
                  <a:t>Health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bg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414458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600" dirty="0">
                <a:solidFill>
                  <a:schemeClr val="bg1"/>
                </a:solidFill>
                <a:latin typeface="Share Tech" panose="020B0604020202020204" charset="0"/>
              </a:rPr>
              <a:t>RFIs</a:t>
            </a:r>
            <a:r>
              <a:rPr lang="en-US" sz="1600" baseline="0" dirty="0">
                <a:solidFill>
                  <a:schemeClr val="bg1"/>
                </a:solidFill>
                <a:latin typeface="Share Tech" panose="020B0604020202020204" charset="0"/>
              </a:rPr>
              <a:t> - P1 Variables</a:t>
            </a:r>
            <a:endParaRPr lang="en-US" sz="1600" dirty="0">
              <a:solidFill>
                <a:schemeClr val="bg1"/>
              </a:solidFill>
              <a:latin typeface="Share Tech" panose="020B0604020202020204" charset="0"/>
            </a:endParaRPr>
          </a:p>
        </c:rich>
      </c:tx>
      <c:layout>
        <c:manualLayout>
          <c:xMode val="edge"/>
          <c:yMode val="edge"/>
          <c:x val="0.23160621295175229"/>
          <c:y val="3.34458119688390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Sheet2!$H$4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Sheet2!$I$1:$V$1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Sheet2!$I$4:$V$4</c:f>
              <c:numCache>
                <c:formatCode>General</c:formatCode>
                <c:ptCount val="14"/>
                <c:pt idx="0">
                  <c:v>0</c:v>
                </c:pt>
                <c:pt idx="1">
                  <c:v>3.5</c:v>
                </c:pt>
                <c:pt idx="2">
                  <c:v>0.5</c:v>
                </c:pt>
                <c:pt idx="3">
                  <c:v>0</c:v>
                </c:pt>
                <c:pt idx="4" formatCode="0">
                  <c:v>0</c:v>
                </c:pt>
                <c:pt idx="5" formatCode="0">
                  <c:v>0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 formatCode="0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CAE-452F-A1AF-0FFB33A5B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857247"/>
        <c:axId val="159857663"/>
      </c:lineChart>
      <c:lineChart>
        <c:grouping val="standard"/>
        <c:varyColors val="0"/>
        <c:ser>
          <c:idx val="0"/>
          <c:order val="0"/>
          <c:tx>
            <c:strRef>
              <c:f>Sheet2!$H$2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Sheet2!$I$1:$V$1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Sheet2!$I$2:$V$2</c:f>
              <c:numCache>
                <c:formatCode>0%</c:formatCode>
                <c:ptCount val="14"/>
                <c:pt idx="0" formatCode="General">
                  <c:v>0</c:v>
                </c:pt>
                <c:pt idx="1">
                  <c:v>1</c:v>
                </c:pt>
                <c:pt idx="2">
                  <c:v>0</c:v>
                </c:pt>
                <c:pt idx="3" formatCode="General">
                  <c:v>0</c:v>
                </c:pt>
                <c:pt idx="4" formatCode="0">
                  <c:v>0</c:v>
                </c:pt>
                <c:pt idx="5" formatCode="0">
                  <c:v>0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 formatCode="0">
                  <c:v>0</c:v>
                </c:pt>
                <c:pt idx="10" formatCode="General">
                  <c:v>0</c:v>
                </c:pt>
                <c:pt idx="11" formatCode="General">
                  <c:v>0</c:v>
                </c:pt>
                <c:pt idx="12" formatCode="General">
                  <c:v>0</c:v>
                </c:pt>
                <c:pt idx="13" formatCode="General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CAE-452F-A1AF-0FFB33A5B5DB}"/>
            </c:ext>
          </c:extLst>
        </c:ser>
        <c:ser>
          <c:idx val="1"/>
          <c:order val="1"/>
          <c:tx>
            <c:strRef>
              <c:f>Sheet2!$H$3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Sheet2!$I$1:$V$1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Sheet2!$I$3:$V$3</c:f>
              <c:numCache>
                <c:formatCode>0.00%</c:formatCode>
                <c:ptCount val="14"/>
                <c:pt idx="0" formatCode="General">
                  <c:v>0</c:v>
                </c:pt>
                <c:pt idx="1">
                  <c:v>0.33329999999999999</c:v>
                </c:pt>
                <c:pt idx="2" formatCode="0%">
                  <c:v>0.5</c:v>
                </c:pt>
                <c:pt idx="3" formatCode="General">
                  <c:v>0</c:v>
                </c:pt>
                <c:pt idx="4" formatCode="0">
                  <c:v>0</c:v>
                </c:pt>
                <c:pt idx="5" formatCode="0">
                  <c:v>0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 formatCode="0">
                  <c:v>0</c:v>
                </c:pt>
                <c:pt idx="10" formatCode="General">
                  <c:v>0</c:v>
                </c:pt>
                <c:pt idx="11" formatCode="General">
                  <c:v>0</c:v>
                </c:pt>
                <c:pt idx="12" formatCode="General">
                  <c:v>0</c:v>
                </c:pt>
                <c:pt idx="13" formatCode="General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CAE-452F-A1AF-0FFB33A5B5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0339695"/>
        <c:axId val="30338447"/>
      </c:lineChart>
      <c:dateAx>
        <c:axId val="1598572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857663"/>
        <c:crosses val="autoZero"/>
        <c:auto val="1"/>
        <c:lblOffset val="100"/>
        <c:baseTimeUnit val="months"/>
      </c:dateAx>
      <c:valAx>
        <c:axId val="159857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857247"/>
        <c:crosses val="autoZero"/>
        <c:crossBetween val="between"/>
      </c:valAx>
      <c:valAx>
        <c:axId val="30338447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339695"/>
        <c:crosses val="max"/>
        <c:crossBetween val="between"/>
      </c:valAx>
      <c:dateAx>
        <c:axId val="30339695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30338447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600">
                <a:solidFill>
                  <a:schemeClr val="bg1"/>
                </a:solidFill>
                <a:latin typeface="Share Tech" panose="020B0604020202020204" charset="0"/>
              </a:rPr>
              <a:t>RFIs - P2 Variables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Sheet2!$H$9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Sheet2!$I$6:$V$6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Sheet2!$I$9:$V$9</c:f>
              <c:numCache>
                <c:formatCode>General</c:formatCode>
                <c:ptCount val="14"/>
                <c:pt idx="0">
                  <c:v>0</c:v>
                </c:pt>
                <c:pt idx="1">
                  <c:v>1.3</c:v>
                </c:pt>
                <c:pt idx="2" formatCode="0">
                  <c:v>0</c:v>
                </c:pt>
                <c:pt idx="3">
                  <c:v>1.66</c:v>
                </c:pt>
                <c:pt idx="4" formatCode="0">
                  <c:v>0</c:v>
                </c:pt>
                <c:pt idx="5" formatCode="0.00">
                  <c:v>0.66</c:v>
                </c:pt>
                <c:pt idx="6" formatCode="0">
                  <c:v>0</c:v>
                </c:pt>
                <c:pt idx="7" formatCode="0">
                  <c:v>0</c:v>
                </c:pt>
                <c:pt idx="8">
                  <c:v>0.66</c:v>
                </c:pt>
                <c:pt idx="9" formatCode="0">
                  <c:v>0</c:v>
                </c:pt>
                <c:pt idx="10">
                  <c:v>1.33</c:v>
                </c:pt>
                <c:pt idx="11">
                  <c:v>1.1599999999999999</c:v>
                </c:pt>
                <c:pt idx="12">
                  <c:v>2.66</c:v>
                </c:pt>
                <c:pt idx="13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9F8-4189-AD0F-49D32809EE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3792703"/>
        <c:axId val="83790207"/>
      </c:lineChart>
      <c:lineChart>
        <c:grouping val="standard"/>
        <c:varyColors val="0"/>
        <c:ser>
          <c:idx val="0"/>
          <c:order val="0"/>
          <c:tx>
            <c:strRef>
              <c:f>Sheet2!$H$7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Sheet2!$I$6:$V$6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Sheet2!$I$7:$V$7</c:f>
              <c:numCache>
                <c:formatCode>0%</c:formatCode>
                <c:ptCount val="14"/>
                <c:pt idx="0" formatCode="General">
                  <c:v>0</c:v>
                </c:pt>
                <c:pt idx="1">
                  <c:v>1</c:v>
                </c:pt>
                <c:pt idx="2" formatCode="0">
                  <c:v>0</c:v>
                </c:pt>
                <c:pt idx="3">
                  <c:v>1</c:v>
                </c:pt>
                <c:pt idx="4" formatCode="0">
                  <c:v>0</c:v>
                </c:pt>
                <c:pt idx="5">
                  <c:v>0</c:v>
                </c:pt>
                <c:pt idx="6" formatCode="0">
                  <c:v>0</c:v>
                </c:pt>
                <c:pt idx="7" formatCode="0">
                  <c:v>0</c:v>
                </c:pt>
                <c:pt idx="8">
                  <c:v>0</c:v>
                </c:pt>
                <c:pt idx="9" formatCode="0">
                  <c:v>0</c:v>
                </c:pt>
                <c:pt idx="10">
                  <c:v>1</c:v>
                </c:pt>
                <c:pt idx="11">
                  <c:v>0.5</c:v>
                </c:pt>
                <c:pt idx="12" formatCode="0.00%">
                  <c:v>0.66659999999999997</c:v>
                </c:pt>
                <c:pt idx="13" formatCode="General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9F8-4189-AD0F-49D32809EE0D}"/>
            </c:ext>
          </c:extLst>
        </c:ser>
        <c:ser>
          <c:idx val="1"/>
          <c:order val="1"/>
          <c:tx>
            <c:strRef>
              <c:f>Sheet2!$H$8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Sheet2!$I$6:$V$6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Sheet2!$I$8:$V$8</c:f>
              <c:numCache>
                <c:formatCode>0.00%</c:formatCode>
                <c:ptCount val="14"/>
                <c:pt idx="0" formatCode="General">
                  <c:v>0</c:v>
                </c:pt>
                <c:pt idx="1">
                  <c:v>0.33329999999999999</c:v>
                </c:pt>
                <c:pt idx="2" formatCode="0">
                  <c:v>0</c:v>
                </c:pt>
                <c:pt idx="3" formatCode="0%">
                  <c:v>1</c:v>
                </c:pt>
                <c:pt idx="4" formatCode="0">
                  <c:v>0</c:v>
                </c:pt>
                <c:pt idx="5" formatCode="0%">
                  <c:v>0.66659999999999997</c:v>
                </c:pt>
                <c:pt idx="6" formatCode="0">
                  <c:v>0</c:v>
                </c:pt>
                <c:pt idx="7" formatCode="0">
                  <c:v>0</c:v>
                </c:pt>
                <c:pt idx="8">
                  <c:v>0.33333333333333298</c:v>
                </c:pt>
                <c:pt idx="9" formatCode="0">
                  <c:v>0</c:v>
                </c:pt>
                <c:pt idx="10" formatCode="0%">
                  <c:v>0.25</c:v>
                </c:pt>
                <c:pt idx="11">
                  <c:v>0.66659999999999997</c:v>
                </c:pt>
                <c:pt idx="12" formatCode="0%">
                  <c:v>0.25</c:v>
                </c:pt>
                <c:pt idx="13" formatCode="General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9F8-4189-AD0F-49D32809EE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325023"/>
        <c:axId val="90331263"/>
      </c:lineChart>
      <c:dateAx>
        <c:axId val="837927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790207"/>
        <c:crosses val="autoZero"/>
        <c:auto val="1"/>
        <c:lblOffset val="100"/>
        <c:baseTimeUnit val="months"/>
      </c:dateAx>
      <c:valAx>
        <c:axId val="83790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792703"/>
        <c:crosses val="autoZero"/>
        <c:crossBetween val="between"/>
      </c:valAx>
      <c:valAx>
        <c:axId val="90331263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25023"/>
        <c:crosses val="max"/>
        <c:crossBetween val="between"/>
      </c:valAx>
      <c:dateAx>
        <c:axId val="90325023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90331263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bg1"/>
                </a:solidFill>
                <a:latin typeface="Share Tech" panose="020B0604020202020204" charset="0"/>
                <a:ea typeface="+mn-ea"/>
                <a:cs typeface="+mn-cs"/>
              </a:defRPr>
            </a:pPr>
            <a:r>
              <a:rPr lang="en-US" sz="1600">
                <a:solidFill>
                  <a:schemeClr val="bg1"/>
                </a:solidFill>
                <a:latin typeface="Share Tech" panose="020B0604020202020204" charset="0"/>
              </a:rPr>
              <a:t>RFIs - P3</a:t>
            </a:r>
            <a:r>
              <a:rPr lang="en-US" sz="1600" baseline="0">
                <a:solidFill>
                  <a:schemeClr val="bg1"/>
                </a:solidFill>
                <a:latin typeface="Share Tech" panose="020B0604020202020204" charset="0"/>
              </a:rPr>
              <a:t> Variables</a:t>
            </a:r>
            <a:endParaRPr lang="en-US" sz="1600">
              <a:solidFill>
                <a:schemeClr val="bg1"/>
              </a:solidFill>
              <a:latin typeface="Share Tech" panose="020B060402020202020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bg1"/>
              </a:solidFill>
              <a:latin typeface="Share Tech" panose="020B060402020202020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Sheet2!$H$14</c:f>
              <c:strCache>
                <c:ptCount val="1"/>
                <c:pt idx="0">
                  <c:v>Deviation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Sheet2!$I$11:$V$11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Sheet2!$I$14:$V$14</c:f>
              <c:numCache>
                <c:formatCode>General</c:formatCode>
                <c:ptCount val="14"/>
                <c:pt idx="0">
                  <c:v>0</c:v>
                </c:pt>
                <c:pt idx="1">
                  <c:v>2E-3</c:v>
                </c:pt>
                <c:pt idx="2">
                  <c:v>0.06</c:v>
                </c:pt>
                <c:pt idx="3">
                  <c:v>0</c:v>
                </c:pt>
                <c:pt idx="4" formatCode="0">
                  <c:v>0</c:v>
                </c:pt>
                <c:pt idx="5" formatCode="0.0">
                  <c:v>0.4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 formatCode="0.0">
                  <c:v>0.8</c:v>
                </c:pt>
                <c:pt idx="10">
                  <c:v>0.13</c:v>
                </c:pt>
                <c:pt idx="11">
                  <c:v>0.93</c:v>
                </c:pt>
                <c:pt idx="12">
                  <c:v>0.53</c:v>
                </c:pt>
                <c:pt idx="13">
                  <c:v>0.96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67-4857-80D5-EF36369AB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8592255"/>
        <c:axId val="318593919"/>
      </c:lineChart>
      <c:lineChart>
        <c:grouping val="standard"/>
        <c:varyColors val="0"/>
        <c:ser>
          <c:idx val="0"/>
          <c:order val="0"/>
          <c:tx>
            <c:strRef>
              <c:f>Sheet2!$H$12</c:f>
              <c:strCache>
                <c:ptCount val="1"/>
                <c:pt idx="0">
                  <c:v>Breach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Sheet2!$I$11:$V$11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Sheet2!$I$12:$V$12</c:f>
              <c:numCache>
                <c:formatCode>0%</c:formatCode>
                <c:ptCount val="14"/>
                <c:pt idx="0" formatCode="General">
                  <c:v>0</c:v>
                </c:pt>
                <c:pt idx="1">
                  <c:v>0</c:v>
                </c:pt>
                <c:pt idx="2">
                  <c:v>0</c:v>
                </c:pt>
                <c:pt idx="3" formatCode="General">
                  <c:v>0</c:v>
                </c:pt>
                <c:pt idx="4" formatCode="0">
                  <c:v>0</c:v>
                </c:pt>
                <c:pt idx="5">
                  <c:v>0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 formatCode="0.00%">
                  <c:v>0.33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F67-4857-80D5-EF36369AB0C8}"/>
            </c:ext>
          </c:extLst>
        </c:ser>
        <c:ser>
          <c:idx val="1"/>
          <c:order val="1"/>
          <c:tx>
            <c:strRef>
              <c:f>Sheet2!$H$13</c:f>
              <c:strCache>
                <c:ptCount val="1"/>
                <c:pt idx="0">
                  <c:v>EUI Percentage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Sheet2!$I$11:$V$11</c:f>
              <c:numCache>
                <c:formatCode>B1mmm\-yy</c:formatCode>
                <c:ptCount val="14"/>
                <c:pt idx="0">
                  <c:v>44256</c:v>
                </c:pt>
                <c:pt idx="1">
                  <c:v>44288</c:v>
                </c:pt>
                <c:pt idx="2">
                  <c:v>44319</c:v>
                </c:pt>
                <c:pt idx="3">
                  <c:v>44348</c:v>
                </c:pt>
                <c:pt idx="4">
                  <c:v>44378</c:v>
                </c:pt>
                <c:pt idx="5">
                  <c:v>44409</c:v>
                </c:pt>
                <c:pt idx="6">
                  <c:v>44440</c:v>
                </c:pt>
                <c:pt idx="7">
                  <c:v>44470</c:v>
                </c:pt>
                <c:pt idx="8">
                  <c:v>44501</c:v>
                </c:pt>
                <c:pt idx="9">
                  <c:v>44531</c:v>
                </c:pt>
                <c:pt idx="10">
                  <c:v>44562</c:v>
                </c:pt>
                <c:pt idx="11">
                  <c:v>44593</c:v>
                </c:pt>
                <c:pt idx="12">
                  <c:v>44621</c:v>
                </c:pt>
                <c:pt idx="13">
                  <c:v>44652</c:v>
                </c:pt>
              </c:numCache>
            </c:numRef>
          </c:cat>
          <c:val>
            <c:numRef>
              <c:f>Sheet2!$I$13:$V$13</c:f>
              <c:numCache>
                <c:formatCode>0.00%</c:formatCode>
                <c:ptCount val="14"/>
                <c:pt idx="0" formatCode="General">
                  <c:v>0</c:v>
                </c:pt>
                <c:pt idx="1">
                  <c:v>0.33329999999999999</c:v>
                </c:pt>
                <c:pt idx="2" formatCode="0%">
                  <c:v>0.5</c:v>
                </c:pt>
                <c:pt idx="3" formatCode="General">
                  <c:v>0</c:v>
                </c:pt>
                <c:pt idx="4" formatCode="0">
                  <c:v>0</c:v>
                </c:pt>
                <c:pt idx="5">
                  <c:v>0.33329999999999999</c:v>
                </c:pt>
                <c:pt idx="6" formatCode="0">
                  <c:v>0</c:v>
                </c:pt>
                <c:pt idx="7" formatCode="0">
                  <c:v>0</c:v>
                </c:pt>
                <c:pt idx="8" formatCode="0">
                  <c:v>0</c:v>
                </c:pt>
                <c:pt idx="9">
                  <c:v>0.5</c:v>
                </c:pt>
                <c:pt idx="10" formatCode="0%">
                  <c:v>0.25</c:v>
                </c:pt>
                <c:pt idx="11">
                  <c:v>0.1666</c:v>
                </c:pt>
                <c:pt idx="12" formatCode="0%">
                  <c:v>0.25</c:v>
                </c:pt>
                <c:pt idx="13">
                  <c:v>0.33329999999999999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F67-4857-80D5-EF36369AB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80447583"/>
        <c:axId val="1780450911"/>
      </c:lineChart>
      <c:dateAx>
        <c:axId val="31859225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effectLst/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effectLst/>
                    <a:latin typeface="Share Tech" panose="020B0604020202020204" charset="0"/>
                  </a:rPr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effectLst/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B1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93919"/>
        <c:crosses val="autoZero"/>
        <c:auto val="1"/>
        <c:lblOffset val="100"/>
        <c:baseTimeUnit val="months"/>
      </c:dateAx>
      <c:valAx>
        <c:axId val="3185939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Hours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92255"/>
        <c:crosses val="autoZero"/>
        <c:crossBetween val="between"/>
      </c:valAx>
      <c:valAx>
        <c:axId val="1780450911"/>
        <c:scaling>
          <c:orientation val="minMax"/>
          <c:max val="1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hare Tech" panose="020B0604020202020204" charset="0"/>
                    <a:ea typeface="+mn-ea"/>
                    <a:cs typeface="+mn-cs"/>
                  </a:defRPr>
                </a:pPr>
                <a:r>
                  <a:rPr lang="en-US" sz="1100" dirty="0">
                    <a:solidFill>
                      <a:schemeClr val="bg1"/>
                    </a:solidFill>
                    <a:latin typeface="Share Tech" panose="020B0604020202020204" charset="0"/>
                  </a:rPr>
                  <a:t>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hare Tech" panose="020B060402020202020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447583"/>
        <c:crosses val="max"/>
        <c:crossBetween val="between"/>
      </c:valAx>
      <c:dateAx>
        <c:axId val="1780447583"/>
        <c:scaling>
          <c:orientation val="minMax"/>
        </c:scaling>
        <c:delete val="1"/>
        <c:axPos val="b"/>
        <c:numFmt formatCode="B1mmm\-yy" sourceLinked="1"/>
        <c:majorTickMark val="out"/>
        <c:minorTickMark val="none"/>
        <c:tickLblPos val="nextTo"/>
        <c:crossAx val="1780450911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fif>
</file>

<file path=ppt/media/image2.gif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397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187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289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55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D336-7FDA-4F9F-BAE0-72ABC9DA7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023EA-01AA-4FC5-A6AF-495E8B779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080E6-5271-46EA-A5FD-99C82F258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FC29-B5CB-41B8-9BB0-5EF1DB708DC8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AE25F-6E3C-4496-A687-19060D45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BABBC-9476-4516-9FC9-BF7A0D4AC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783C-65FA-485C-AD0D-4D7BA151E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5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3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9" r:id="rId3"/>
    <p:sldLayoutId id="2147483663" r:id="rId4"/>
    <p:sldLayoutId id="2147483665" r:id="rId5"/>
    <p:sldLayoutId id="2147483667" r:id="rId6"/>
    <p:sldLayoutId id="2147483668" r:id="rId7"/>
    <p:sldLayoutId id="2147483672" r:id="rId8"/>
    <p:sldLayoutId id="2147483673" r:id="rId9"/>
    <p:sldLayoutId id="2147483674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627359" y="2803050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For Common Services &amp; Project Management Groups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329704" y="1115571"/>
            <a:ext cx="6110192" cy="24800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EUIs Health 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Score </a:t>
            </a:r>
            <a:r>
              <a:rPr lang="en-US" dirty="0"/>
              <a:t>Inspection</a:t>
            </a:r>
            <a:br>
              <a:rPr lang="en-US" dirty="0"/>
            </a:b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4BF36FD-D034-7527-F2CF-145743365F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1277715"/>
              </p:ext>
            </p:extLst>
          </p:nvPr>
        </p:nvGraphicFramePr>
        <p:xfrm>
          <a:off x="0" y="-14618"/>
          <a:ext cx="9144000" cy="25863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3BB6B0C-9CBF-BC55-B43B-A2242D3DDE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447987"/>
              </p:ext>
            </p:extLst>
          </p:nvPr>
        </p:nvGraphicFramePr>
        <p:xfrm>
          <a:off x="0" y="2643518"/>
          <a:ext cx="9144001" cy="2669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7430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044BA5A-840F-BAAE-BB72-E556E2FA3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1924275"/>
              </p:ext>
            </p:extLst>
          </p:nvPr>
        </p:nvGraphicFramePr>
        <p:xfrm>
          <a:off x="88491" y="33184"/>
          <a:ext cx="8967018" cy="5077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C582F2-1BC9-4232-BF5C-39D4168DD1E1}"/>
              </a:ext>
            </a:extLst>
          </p:cNvPr>
          <p:cNvSpPr>
            <a:spLocks noGrp="1"/>
          </p:cNvSpPr>
          <p:nvPr>
            <p:ph type="ctrTitle" idx="8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grpSp>
        <p:nvGrpSpPr>
          <p:cNvPr id="89" name="Google Shape;8453;p54">
            <a:extLst>
              <a:ext uri="{FF2B5EF4-FFF2-40B4-BE49-F238E27FC236}">
                <a16:creationId xmlns:a16="http://schemas.microsoft.com/office/drawing/2014/main" id="{5DBD986E-F557-44E7-8B87-F39774A68A92}"/>
              </a:ext>
            </a:extLst>
          </p:cNvPr>
          <p:cNvGrpSpPr/>
          <p:nvPr/>
        </p:nvGrpSpPr>
        <p:grpSpPr>
          <a:xfrm>
            <a:off x="1398837" y="1474840"/>
            <a:ext cx="6963498" cy="2974309"/>
            <a:chOff x="4967783" y="2151471"/>
            <a:chExt cx="3920692" cy="2702940"/>
          </a:xfrm>
        </p:grpSpPr>
        <p:grpSp>
          <p:nvGrpSpPr>
            <p:cNvPr id="90" name="Google Shape;8454;p54">
              <a:extLst>
                <a:ext uri="{FF2B5EF4-FFF2-40B4-BE49-F238E27FC236}">
                  <a16:creationId xmlns:a16="http://schemas.microsoft.com/office/drawing/2014/main" id="{CB846F0E-52EA-4ECA-8632-2821FB44BAFC}"/>
                </a:ext>
              </a:extLst>
            </p:cNvPr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97" name="Google Shape;8455;p54">
                <a:extLst>
                  <a:ext uri="{FF2B5EF4-FFF2-40B4-BE49-F238E27FC236}">
                    <a16:creationId xmlns:a16="http://schemas.microsoft.com/office/drawing/2014/main" id="{F625C9D3-99B5-4A71-B066-B3890A6FCA58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8456;p54">
                <a:extLst>
                  <a:ext uri="{FF2B5EF4-FFF2-40B4-BE49-F238E27FC236}">
                    <a16:creationId xmlns:a16="http://schemas.microsoft.com/office/drawing/2014/main" id="{C7B109CB-5AE9-4A50-96E0-08992B47E9D0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8457;p54">
                <a:extLst>
                  <a:ext uri="{FF2B5EF4-FFF2-40B4-BE49-F238E27FC236}">
                    <a16:creationId xmlns:a16="http://schemas.microsoft.com/office/drawing/2014/main" id="{C5D8548E-7A12-4024-B2B6-66C0C34F390F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8458;p54">
                <a:extLst>
                  <a:ext uri="{FF2B5EF4-FFF2-40B4-BE49-F238E27FC236}">
                    <a16:creationId xmlns:a16="http://schemas.microsoft.com/office/drawing/2014/main" id="{C49D0DAA-316E-4DE5-A473-9DBE14A68E37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8459;p54">
                <a:extLst>
                  <a:ext uri="{FF2B5EF4-FFF2-40B4-BE49-F238E27FC236}">
                    <a16:creationId xmlns:a16="http://schemas.microsoft.com/office/drawing/2014/main" id="{FFAB59E2-8E8B-4EDC-8016-DFBBA1D2C2EE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8460;p54">
                <a:extLst>
                  <a:ext uri="{FF2B5EF4-FFF2-40B4-BE49-F238E27FC236}">
                    <a16:creationId xmlns:a16="http://schemas.microsoft.com/office/drawing/2014/main" id="{1F5B6552-59EA-48F4-AB0A-8D0C45C576B3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8461;p54">
                <a:extLst>
                  <a:ext uri="{FF2B5EF4-FFF2-40B4-BE49-F238E27FC236}">
                    <a16:creationId xmlns:a16="http://schemas.microsoft.com/office/drawing/2014/main" id="{CFA90B2D-09BD-4BC4-BC2A-14A65D3AB9D3}"/>
                  </a:ext>
                </a:extLst>
              </p:cNvPr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8462;p54">
              <a:extLst>
                <a:ext uri="{FF2B5EF4-FFF2-40B4-BE49-F238E27FC236}">
                  <a16:creationId xmlns:a16="http://schemas.microsoft.com/office/drawing/2014/main" id="{4AC481C5-DE95-4843-91D2-8BD9610C2AD7}"/>
                </a:ext>
              </a:extLst>
            </p:cNvPr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2" name="Google Shape;8463;p54">
                <a:extLst>
                  <a:ext uri="{FF2B5EF4-FFF2-40B4-BE49-F238E27FC236}">
                    <a16:creationId xmlns:a16="http://schemas.microsoft.com/office/drawing/2014/main" id="{FC063A8D-60D8-445B-B570-B4A04864CF79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8464;p54">
                <a:extLst>
                  <a:ext uri="{FF2B5EF4-FFF2-40B4-BE49-F238E27FC236}">
                    <a16:creationId xmlns:a16="http://schemas.microsoft.com/office/drawing/2014/main" id="{FECB7C4C-179C-480C-B383-4376A24D8AC8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8465;p54">
                <a:extLst>
                  <a:ext uri="{FF2B5EF4-FFF2-40B4-BE49-F238E27FC236}">
                    <a16:creationId xmlns:a16="http://schemas.microsoft.com/office/drawing/2014/main" id="{E3F2927C-5C08-425A-917D-BBD352110B76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8466;p54">
                <a:extLst>
                  <a:ext uri="{FF2B5EF4-FFF2-40B4-BE49-F238E27FC236}">
                    <a16:creationId xmlns:a16="http://schemas.microsoft.com/office/drawing/2014/main" id="{8A585713-C46E-4979-91C8-A0C4E75BBBB8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8467;p54">
                <a:extLst>
                  <a:ext uri="{FF2B5EF4-FFF2-40B4-BE49-F238E27FC236}">
                    <a16:creationId xmlns:a16="http://schemas.microsoft.com/office/drawing/2014/main" id="{C9645D25-BA69-40B7-8C42-3A2509249617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Google Shape;604;p30">
            <a:extLst>
              <a:ext uri="{FF2B5EF4-FFF2-40B4-BE49-F238E27FC236}">
                <a16:creationId xmlns:a16="http://schemas.microsoft.com/office/drawing/2014/main" id="{34959B21-7FAB-46F3-88E2-B90241C2722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499030" y="600075"/>
            <a:ext cx="2479237" cy="760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Decrease The Amount of </a:t>
            </a:r>
            <a:r>
              <a:rPr lang="en-US" sz="1800" dirty="0">
                <a:solidFill>
                  <a:srgbClr val="C00000"/>
                </a:solidFill>
                <a:latin typeface="Share Tech" panose="020B0604020202020204" charset="0"/>
              </a:rPr>
              <a:t>EUIs</a:t>
            </a: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 IN GENERAL</a:t>
            </a:r>
            <a:endParaRPr sz="1800" dirty="0">
              <a:latin typeface="Share Tech" panose="020B0604020202020204" charset="0"/>
            </a:endParaRPr>
          </a:p>
        </p:txBody>
      </p:sp>
      <p:sp>
        <p:nvSpPr>
          <p:cNvPr id="105" name="Google Shape;605;p30">
            <a:extLst>
              <a:ext uri="{FF2B5EF4-FFF2-40B4-BE49-F238E27FC236}">
                <a16:creationId xmlns:a16="http://schemas.microsoft.com/office/drawing/2014/main" id="{B1317645-DFC3-4648-B3D6-B58CC746CF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32755" y="1716587"/>
            <a:ext cx="1769728" cy="3197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Based on analysis</a:t>
            </a:r>
            <a:endParaRPr dirty="0"/>
          </a:p>
        </p:txBody>
      </p:sp>
      <p:sp>
        <p:nvSpPr>
          <p:cNvPr id="107" name="Google Shape;605;p30">
            <a:extLst>
              <a:ext uri="{FF2B5EF4-FFF2-40B4-BE49-F238E27FC236}">
                <a16:creationId xmlns:a16="http://schemas.microsoft.com/office/drawing/2014/main" id="{A1585020-3785-4D23-BBD7-8C8937C4351C}"/>
              </a:ext>
            </a:extLst>
          </p:cNvPr>
          <p:cNvSpPr txBox="1">
            <a:spLocks/>
          </p:cNvSpPr>
          <p:nvPr/>
        </p:nvSpPr>
        <p:spPr>
          <a:xfrm>
            <a:off x="5094472" y="2273382"/>
            <a:ext cx="3195314" cy="79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Try to find common complaints &amp;</a:t>
            </a:r>
            <a:endParaRPr lang="en-US" dirty="0">
              <a:latin typeface="Maven Pro" panose="020B060402020202020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focus on improving them</a:t>
            </a:r>
            <a:r>
              <a:rPr lang="en-US" sz="1200" dirty="0">
                <a:solidFill>
                  <a:schemeClr val="bg1"/>
                </a:solidFill>
                <a:latin typeface="Maven Pro" panose="020B0604020202020204" charset="0"/>
              </a:rPr>
              <a:t>.</a:t>
            </a:r>
          </a:p>
        </p:txBody>
      </p:sp>
      <p:sp>
        <p:nvSpPr>
          <p:cNvPr id="108" name="Google Shape;604;p30">
            <a:extLst>
              <a:ext uri="{FF2B5EF4-FFF2-40B4-BE49-F238E27FC236}">
                <a16:creationId xmlns:a16="http://schemas.microsoft.com/office/drawing/2014/main" id="{7E6E3820-0ACA-49BD-A29B-C9958C484C68}"/>
              </a:ext>
            </a:extLst>
          </p:cNvPr>
          <p:cNvSpPr txBox="1">
            <a:spLocks/>
          </p:cNvSpPr>
          <p:nvPr/>
        </p:nvSpPr>
        <p:spPr>
          <a:xfrm>
            <a:off x="1791505" y="2387490"/>
            <a:ext cx="2014227" cy="49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 dirty="0">
                <a:solidFill>
                  <a:srgbClr val="92D050"/>
                </a:solidFill>
              </a:rPr>
              <a:t>PRIORATIZATION</a:t>
            </a:r>
          </a:p>
        </p:txBody>
      </p:sp>
      <p:sp>
        <p:nvSpPr>
          <p:cNvPr id="109" name="Google Shape;605;p30">
            <a:extLst>
              <a:ext uri="{FF2B5EF4-FFF2-40B4-BE49-F238E27FC236}">
                <a16:creationId xmlns:a16="http://schemas.microsoft.com/office/drawing/2014/main" id="{5A3EFF64-476A-4562-A994-D12CAFC3A388}"/>
              </a:ext>
            </a:extLst>
          </p:cNvPr>
          <p:cNvSpPr txBox="1">
            <a:spLocks/>
          </p:cNvSpPr>
          <p:nvPr/>
        </p:nvSpPr>
        <p:spPr>
          <a:xfrm>
            <a:off x="2390277" y="2988419"/>
            <a:ext cx="2328001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US" dirty="0"/>
              <a:t>Focus on the most severe (P1 &amp; P2) </a:t>
            </a:r>
            <a:r>
              <a:rPr lang="en-US" dirty="0">
                <a:solidFill>
                  <a:srgbClr val="FF0000"/>
                </a:solidFill>
              </a:rPr>
              <a:t>EUIs</a:t>
            </a:r>
            <a:r>
              <a:rPr lang="en-US" dirty="0"/>
              <a:t> first.</a:t>
            </a:r>
          </a:p>
        </p:txBody>
      </p:sp>
      <p:sp>
        <p:nvSpPr>
          <p:cNvPr id="110" name="Google Shape;605;p30">
            <a:extLst>
              <a:ext uri="{FF2B5EF4-FFF2-40B4-BE49-F238E27FC236}">
                <a16:creationId xmlns:a16="http://schemas.microsoft.com/office/drawing/2014/main" id="{41846FB2-1496-416F-89FE-FB59B43FE47C}"/>
              </a:ext>
            </a:extLst>
          </p:cNvPr>
          <p:cNvSpPr txBox="1">
            <a:spLocks/>
          </p:cNvSpPr>
          <p:nvPr/>
        </p:nvSpPr>
        <p:spPr>
          <a:xfrm>
            <a:off x="1761452" y="3672841"/>
            <a:ext cx="2442445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US" dirty="0"/>
              <a:t>Focus on the </a:t>
            </a:r>
            <a:r>
              <a:rPr lang="en-US" dirty="0">
                <a:solidFill>
                  <a:srgbClr val="FF0000"/>
                </a:solidFill>
              </a:rPr>
              <a:t>EUIs</a:t>
            </a:r>
            <a:r>
              <a:rPr lang="en-US" dirty="0"/>
              <a:t> that are about to be expired</a:t>
            </a:r>
          </a:p>
        </p:txBody>
      </p:sp>
      <p:sp>
        <p:nvSpPr>
          <p:cNvPr id="111" name="Google Shape;605;p30">
            <a:extLst>
              <a:ext uri="{FF2B5EF4-FFF2-40B4-BE49-F238E27FC236}">
                <a16:creationId xmlns:a16="http://schemas.microsoft.com/office/drawing/2014/main" id="{12A64560-1CCE-4363-A63B-BA5936EBA500}"/>
              </a:ext>
            </a:extLst>
          </p:cNvPr>
          <p:cNvSpPr txBox="1">
            <a:spLocks/>
          </p:cNvSpPr>
          <p:nvPr/>
        </p:nvSpPr>
        <p:spPr>
          <a:xfrm>
            <a:off x="5079830" y="3414497"/>
            <a:ext cx="3170505" cy="663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US" dirty="0"/>
              <a:t>Then, move on to the already expired </a:t>
            </a:r>
            <a:r>
              <a:rPr lang="en-US" dirty="0">
                <a:solidFill>
                  <a:srgbClr val="FF0000"/>
                </a:solidFill>
              </a:rPr>
              <a:t>EUIs</a:t>
            </a:r>
            <a:r>
              <a:rPr lang="en-US" dirty="0"/>
              <a:t> and focus on the ones that are way beyond their due date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 build="p"/>
      <p:bldP spid="107" grpId="0"/>
      <p:bldP spid="108" grpId="0"/>
      <p:bldP spid="109" grpId="0"/>
      <p:bldP spid="110" grpId="0"/>
      <p:bldP spid="1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 descr="Chart, bar chart&#10;&#10;Description automatically generated">
            <a:extLst>
              <a:ext uri="{FF2B5EF4-FFF2-40B4-BE49-F238E27FC236}">
                <a16:creationId xmlns:a16="http://schemas.microsoft.com/office/drawing/2014/main" id="{2FC70EC5-1C7E-4B3C-8297-60AF74C370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50" r="-90"/>
          <a:stretch/>
        </p:blipFill>
        <p:spPr>
          <a:xfrm>
            <a:off x="0" y="1273503"/>
            <a:ext cx="9144000" cy="2596493"/>
          </a:xfrm>
          <a:prstGeom prst="rect">
            <a:avLst/>
          </a:prstGeom>
        </p:spPr>
      </p:pic>
      <p:sp>
        <p:nvSpPr>
          <p:cNvPr id="75" name="TextBox 5">
            <a:extLst>
              <a:ext uri="{FF2B5EF4-FFF2-40B4-BE49-F238E27FC236}">
                <a16:creationId xmlns:a16="http://schemas.microsoft.com/office/drawing/2014/main" id="{EA0182D6-6456-4F6E-94F1-E0E2C4BC69CA}"/>
              </a:ext>
            </a:extLst>
          </p:cNvPr>
          <p:cNvSpPr txBox="1"/>
          <p:nvPr/>
        </p:nvSpPr>
        <p:spPr>
          <a:xfrm>
            <a:off x="390832" y="275096"/>
            <a:ext cx="8362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6"/>
                </a:solidFill>
                <a:latin typeface="Share Tech" panose="020B0604020202020204" charset="0"/>
              </a:rPr>
              <a:t>Common Services </a:t>
            </a:r>
            <a:r>
              <a:rPr lang="en-US" sz="2400" dirty="0">
                <a:solidFill>
                  <a:schemeClr val="bg1"/>
                </a:solidFill>
                <a:latin typeface="Share Tech" panose="020B0604020202020204" charset="0"/>
              </a:rPr>
              <a:t>EUI Distribution by months &amp; severity (open and closed EUIs)</a:t>
            </a:r>
          </a:p>
        </p:txBody>
      </p:sp>
      <p:sp>
        <p:nvSpPr>
          <p:cNvPr id="76" name="TextBox 6">
            <a:extLst>
              <a:ext uri="{FF2B5EF4-FFF2-40B4-BE49-F238E27FC236}">
                <a16:creationId xmlns:a16="http://schemas.microsoft.com/office/drawing/2014/main" id="{169CA6B2-E308-4E1F-AF1F-4986783DF126}"/>
              </a:ext>
            </a:extLst>
          </p:cNvPr>
          <p:cNvSpPr txBox="1"/>
          <p:nvPr/>
        </p:nvSpPr>
        <p:spPr>
          <a:xfrm>
            <a:off x="656303" y="4098962"/>
            <a:ext cx="8207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I recommend merging both graphs into one all-included severity types graph</a:t>
            </a:r>
          </a:p>
        </p:txBody>
      </p:sp>
    </p:spTree>
    <p:extLst>
      <p:ext uri="{BB962C8B-B14F-4D97-AF65-F5344CB8AC3E}">
        <p14:creationId xmlns:p14="http://schemas.microsoft.com/office/powerpoint/2010/main" val="1181478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2D6D55-47FA-40AC-B86E-CFB91257825A}"/>
              </a:ext>
            </a:extLst>
          </p:cNvPr>
          <p:cNvSpPr txBox="1"/>
          <p:nvPr/>
        </p:nvSpPr>
        <p:spPr>
          <a:xfrm>
            <a:off x="405579" y="338590"/>
            <a:ext cx="85393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hare Tech" panose="020B0604020202020204" charset="0"/>
              </a:rPr>
              <a:t>Use </a:t>
            </a:r>
            <a:r>
              <a:rPr lang="en-US" sz="2400" b="1" dirty="0">
                <a:solidFill>
                  <a:schemeClr val="bg1"/>
                </a:solidFill>
                <a:latin typeface="Share Tech" panose="020B0604020202020204" charset="0"/>
              </a:rPr>
              <a:t>these</a:t>
            </a:r>
            <a:r>
              <a:rPr lang="en-US" sz="2400" dirty="0">
                <a:solidFill>
                  <a:schemeClr val="bg1"/>
                </a:solidFill>
                <a:latin typeface="Share Tech" panose="020B0604020202020204" charset="0"/>
              </a:rPr>
              <a:t> charts to know how to prioritize your tasks. In addition, we’ll be able to add notifications before the end time arrives.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C663E0A-6AB2-4C3E-AF95-01BC6F2C96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3225570"/>
              </p:ext>
            </p:extLst>
          </p:nvPr>
        </p:nvGraphicFramePr>
        <p:xfrm>
          <a:off x="88490" y="1339302"/>
          <a:ext cx="4119426" cy="2692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F934EB57-541D-474B-95CC-F11798F1D5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1122935"/>
              </p:ext>
            </p:extLst>
          </p:nvPr>
        </p:nvGraphicFramePr>
        <p:xfrm>
          <a:off x="4338986" y="1365267"/>
          <a:ext cx="4605910" cy="2666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399E4B3-0B40-4862-8C91-6166C7E85AA1}"/>
              </a:ext>
            </a:extLst>
          </p:cNvPr>
          <p:cNvSpPr txBox="1"/>
          <p:nvPr/>
        </p:nvSpPr>
        <p:spPr>
          <a:xfrm>
            <a:off x="404538" y="4165491"/>
            <a:ext cx="75130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  <a:latin typeface="Maven Pro" panose="020B0604020202020204" charset="0"/>
              </a:rPr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Prioritize by P1 &amp; P2 severity first. Then deal with your 0-10 days left EUIs. Then, move on to the higher than 55 days EUIs</a:t>
            </a:r>
          </a:p>
        </p:txBody>
      </p:sp>
    </p:spTree>
    <p:extLst>
      <p:ext uri="{BB962C8B-B14F-4D97-AF65-F5344CB8AC3E}">
        <p14:creationId xmlns:p14="http://schemas.microsoft.com/office/powerpoint/2010/main" val="250939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66;p26">
            <a:extLst>
              <a:ext uri="{FF2B5EF4-FFF2-40B4-BE49-F238E27FC236}">
                <a16:creationId xmlns:a16="http://schemas.microsoft.com/office/drawing/2014/main" id="{4820EF06-B27F-0B31-D2FB-489F6872EE5A}"/>
              </a:ext>
            </a:extLst>
          </p:cNvPr>
          <p:cNvSpPr txBox="1">
            <a:spLocks/>
          </p:cNvSpPr>
          <p:nvPr/>
        </p:nvSpPr>
        <p:spPr>
          <a:xfrm>
            <a:off x="1045450" y="395330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Further Work</a:t>
            </a:r>
          </a:p>
        </p:txBody>
      </p:sp>
      <p:sp>
        <p:nvSpPr>
          <p:cNvPr id="5" name="Google Shape;465;p26">
            <a:extLst>
              <a:ext uri="{FF2B5EF4-FFF2-40B4-BE49-F238E27FC236}">
                <a16:creationId xmlns:a16="http://schemas.microsoft.com/office/drawing/2014/main" id="{B464D529-C532-E345-F6B3-9FE150EB9DDC}"/>
              </a:ext>
            </a:extLst>
          </p:cNvPr>
          <p:cNvSpPr txBox="1">
            <a:spLocks/>
          </p:cNvSpPr>
          <p:nvPr/>
        </p:nvSpPr>
        <p:spPr>
          <a:xfrm>
            <a:off x="645226" y="973130"/>
            <a:ext cx="7115523" cy="37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After a meeting we had with R&amp;D Leads of Project Management &amp; Common Services groups, we’ve been asked to do the following:</a:t>
            </a:r>
          </a:p>
          <a:p>
            <a:pPr marL="165100" indent="0">
              <a:lnSpc>
                <a:spcPct val="150000"/>
              </a:lnSpc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Filter </a:t>
            </a:r>
            <a:r>
              <a:rPr lang="en-US" sz="1600" dirty="0">
                <a:solidFill>
                  <a:schemeClr val="bg1"/>
                </a:solidFill>
              </a:rPr>
              <a:t>and cultivate the Health Score measure by relevant products &amp; platforms.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Time ‘</a:t>
            </a:r>
            <a:r>
              <a:rPr lang="en-US" sz="1600" dirty="0">
                <a:solidFill>
                  <a:schemeClr val="bg1"/>
                </a:solidFill>
              </a:rPr>
              <a:t>Breach’ variable properly. Find out if we should measure it by days or hours.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Track</a:t>
            </a:r>
            <a:r>
              <a:rPr lang="en-US" sz="1600" dirty="0">
                <a:solidFill>
                  <a:schemeClr val="bg1"/>
                </a:solidFill>
              </a:rPr>
              <a:t> after Customer’s Services data to gain more knowledge on the route of each EUI from the start point of the customer to the final point of reporting back.</a:t>
            </a:r>
          </a:p>
          <a:p>
            <a:endParaRPr lang="en-US" sz="16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Livvic Light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695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32436" y="148009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363" name="Google Shape;1363;p47"/>
          <p:cNvSpPr txBox="1"/>
          <p:nvPr/>
        </p:nvSpPr>
        <p:spPr>
          <a:xfrm>
            <a:off x="3277217" y="3815075"/>
            <a:ext cx="2337900" cy="263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Made by Oz Shoham</a:t>
            </a:r>
            <a:endParaRPr sz="1000"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DF167-3838-AF69-21D4-42295A0FC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57" y="200026"/>
            <a:ext cx="4045200" cy="752788"/>
          </a:xfrm>
        </p:spPr>
        <p:txBody>
          <a:bodyPr/>
          <a:lstStyle/>
          <a:p>
            <a:r>
              <a:rPr lang="en-US" dirty="0"/>
              <a:t>Oz </a:t>
            </a:r>
            <a:r>
              <a:rPr lang="en-US" dirty="0" err="1"/>
              <a:t>Shoham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2415C-9192-D5AF-AF63-9A29F5D717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357" y="887189"/>
            <a:ext cx="4935150" cy="2747618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Masters Student</a:t>
            </a:r>
            <a:r>
              <a:rPr lang="en-US" sz="1800" dirty="0"/>
              <a:t> for Social Psychology &amp; Data Science at Ben Gurion University.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Data Practitioner</a:t>
            </a:r>
            <a:r>
              <a:rPr lang="en-US" sz="1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800" dirty="0"/>
              <a:t>at Autodesk in the past 7 months (Host: Yana </a:t>
            </a:r>
            <a:r>
              <a:rPr lang="en-US" sz="1800" dirty="0" err="1"/>
              <a:t>Lisogurski</a:t>
            </a:r>
            <a:r>
              <a:rPr lang="en-US" sz="1800" dirty="0"/>
              <a:t>).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Teacher Assistant</a:t>
            </a:r>
            <a:r>
              <a:rPr lang="en-US" sz="18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800" dirty="0"/>
              <a:t>for Statistics at the University. </a:t>
            </a:r>
          </a:p>
        </p:txBody>
      </p:sp>
      <p:pic>
        <p:nvPicPr>
          <p:cNvPr id="6" name="Picture 5" descr="A person with a beard smiling&#10;&#10;Description automatically generated with low confidence">
            <a:extLst>
              <a:ext uri="{FF2B5EF4-FFF2-40B4-BE49-F238E27FC236}">
                <a16:creationId xmlns:a16="http://schemas.microsoft.com/office/drawing/2014/main" id="{C52E2488-4E36-7EF7-B8A3-00AD59098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807" y="572648"/>
            <a:ext cx="3416550" cy="3195682"/>
          </a:xfrm>
          <a:prstGeom prst="rect">
            <a:avLst/>
          </a:prstGeom>
        </p:spPr>
      </p:pic>
      <p:pic>
        <p:nvPicPr>
          <p:cNvPr id="8" name="Picture 7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3F7273D9-E41B-1BB7-379F-8B9E20EC1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6194"/>
            <a:ext cx="1653479" cy="128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21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609507" y="3328267"/>
            <a:ext cx="7248792" cy="173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Health Score </a:t>
            </a:r>
            <a:r>
              <a:rPr lang="en-US" sz="1600" dirty="0"/>
              <a:t>is a measure derived from different information regarding EUI handling in different COEs, Groups and Teams</a:t>
            </a:r>
          </a:p>
          <a:p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The score </a:t>
            </a:r>
            <a:r>
              <a:rPr lang="en-US" sz="1600" dirty="0"/>
              <a:t>ranges between 0-4, 0 being the worst possible score and 4 being the best</a:t>
            </a:r>
          </a:p>
          <a:p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In our analysis </a:t>
            </a:r>
            <a:r>
              <a:rPr lang="en-US" sz="1600" dirty="0"/>
              <a:t>we’re excluding open ticket EUIs</a:t>
            </a:r>
          </a:p>
          <a:p>
            <a:pPr marL="165100" indent="0">
              <a:buNone/>
            </a:pPr>
            <a:endParaRPr lang="en-US" sz="1600" dirty="0"/>
          </a:p>
          <a:p>
            <a:endParaRPr lang="en-US" sz="16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1045450" y="292179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Solution</a:t>
            </a:r>
            <a:endParaRPr dirty="0"/>
          </a:p>
        </p:txBody>
      </p:sp>
      <p:sp>
        <p:nvSpPr>
          <p:cNvPr id="4" name="Google Shape;466;p26">
            <a:extLst>
              <a:ext uri="{FF2B5EF4-FFF2-40B4-BE49-F238E27FC236}">
                <a16:creationId xmlns:a16="http://schemas.microsoft.com/office/drawing/2014/main" id="{4820EF06-B27F-0B31-D2FB-489F6872EE5A}"/>
              </a:ext>
            </a:extLst>
          </p:cNvPr>
          <p:cNvSpPr txBox="1">
            <a:spLocks/>
          </p:cNvSpPr>
          <p:nvPr/>
        </p:nvSpPr>
        <p:spPr>
          <a:xfrm>
            <a:off x="1045450" y="395330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Business Problem</a:t>
            </a:r>
          </a:p>
        </p:txBody>
      </p:sp>
      <p:sp>
        <p:nvSpPr>
          <p:cNvPr id="5" name="Google Shape;465;p26">
            <a:extLst>
              <a:ext uri="{FF2B5EF4-FFF2-40B4-BE49-F238E27FC236}">
                <a16:creationId xmlns:a16="http://schemas.microsoft.com/office/drawing/2014/main" id="{B464D529-C532-E345-F6B3-9FE150EB9DDC}"/>
              </a:ext>
            </a:extLst>
          </p:cNvPr>
          <p:cNvSpPr txBox="1">
            <a:spLocks/>
          </p:cNvSpPr>
          <p:nvPr/>
        </p:nvSpPr>
        <p:spPr>
          <a:xfrm>
            <a:off x="609507" y="864799"/>
            <a:ext cx="7115523" cy="185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None/>
            </a:pPr>
            <a:r>
              <a:rPr lang="en-US" sz="1600" u="sng" dirty="0">
                <a:solidFill>
                  <a:schemeClr val="bg1"/>
                </a:solidFill>
              </a:rPr>
              <a:t>To this date,</a:t>
            </a:r>
            <a:r>
              <a:rPr lang="en-US" sz="1600" u="sng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600" u="sng" dirty="0">
                <a:solidFill>
                  <a:schemeClr val="bg1"/>
                </a:solidFill>
              </a:rPr>
              <a:t>there is no model that calculates the score by aggregation of different KPIs, which are related to EUIs</a:t>
            </a:r>
          </a:p>
          <a:p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to compare </a:t>
            </a:r>
            <a:r>
              <a:rPr lang="en-US" sz="1600" dirty="0">
                <a:solidFill>
                  <a:schemeClr val="bg1"/>
                </a:solidFill>
              </a:rPr>
              <a:t>between the different COEs, Groups and Teams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to track </a:t>
            </a:r>
            <a:r>
              <a:rPr lang="en-US" sz="1600" dirty="0"/>
              <a:t>performance trend within the COEs, Groups and Teams</a:t>
            </a:r>
          </a:p>
          <a:p>
            <a:endParaRPr lang="en-US" sz="1600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Livvic Light"/>
              <a:buNone/>
            </a:pPr>
            <a:endParaRPr lang="en-US" sz="1600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AAA634E-EC53-2DDF-B3BF-DC727D8DE0AE}"/>
              </a:ext>
            </a:extLst>
          </p:cNvPr>
          <p:cNvSpPr txBox="1">
            <a:spLocks/>
          </p:cNvSpPr>
          <p:nvPr/>
        </p:nvSpPr>
        <p:spPr>
          <a:xfrm>
            <a:off x="1045450" y="2055095"/>
            <a:ext cx="637690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dirty="0"/>
              <a:t>Why is it important for the business?</a:t>
            </a:r>
          </a:p>
        </p:txBody>
      </p:sp>
      <p:sp>
        <p:nvSpPr>
          <p:cNvPr id="7" name="Google Shape;466;p26">
            <a:extLst>
              <a:ext uri="{FF2B5EF4-FFF2-40B4-BE49-F238E27FC236}">
                <a16:creationId xmlns:a16="http://schemas.microsoft.com/office/drawing/2014/main" id="{6F8B36CD-4AC4-007D-6CD3-0826CB5E4A27}"/>
              </a:ext>
            </a:extLst>
          </p:cNvPr>
          <p:cNvSpPr txBox="1">
            <a:spLocks/>
          </p:cNvSpPr>
          <p:nvPr/>
        </p:nvSpPr>
        <p:spPr>
          <a:xfrm>
            <a:off x="793365" y="2326256"/>
            <a:ext cx="643932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1600" dirty="0">
                <a:latin typeface="Maven Pro" panose="020B0604020202020204" charset="0"/>
              </a:rPr>
              <a:t>To increase our retention by customer satisfaction of our product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5" grpId="0" build="p"/>
      <p:bldP spid="466" grpId="0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887479" y="369049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The analysis</a:t>
            </a:r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6ABE14E-50CB-43A3-8CB4-1BF5470E5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442" y="907309"/>
            <a:ext cx="8192824" cy="265841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600" dirty="0"/>
              <a:t> Analysis is made up of 4 variables, for each month and each severity:</a:t>
            </a:r>
          </a:p>
          <a:p>
            <a:pPr>
              <a:lnSpc>
                <a:spcPct val="150000"/>
              </a:lnSpc>
              <a:buClr>
                <a:schemeClr val="bg1"/>
              </a:buClr>
              <a:buAutoNum type="arabicPeriod"/>
            </a:pPr>
            <a:r>
              <a:rPr lang="en-US" sz="1600" u="sng" dirty="0"/>
              <a:t>Weight</a:t>
            </a:r>
            <a:r>
              <a:rPr lang="en-US" sz="1600" dirty="0"/>
              <a:t> – Indicates the EUI severity level with reverse score of 1-4.</a:t>
            </a:r>
          </a:p>
          <a:p>
            <a:pPr>
              <a:lnSpc>
                <a:spcPct val="150000"/>
              </a:lnSpc>
              <a:buClr>
                <a:schemeClr val="bg1"/>
              </a:buClr>
              <a:buAutoNum type="arabicPeriod"/>
            </a:pPr>
            <a:r>
              <a:rPr lang="en-US" sz="1600" u="sng" dirty="0"/>
              <a:t>Deviation</a:t>
            </a:r>
            <a:r>
              <a:rPr lang="en-US" sz="1600" dirty="0"/>
              <a:t> – The median hours deviation from due date.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AutoNum type="arabicPeriod"/>
            </a:pPr>
            <a:r>
              <a:rPr lang="en-US" sz="1600" u="sng" dirty="0"/>
              <a:t>Breach</a:t>
            </a:r>
            <a:r>
              <a:rPr lang="en-US" sz="1600" dirty="0"/>
              <a:t> – Percentage of EUIs that were out of date.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AutoNum type="arabicPeriod"/>
            </a:pPr>
            <a:r>
              <a:rPr lang="en-US" sz="1600" u="sng" dirty="0"/>
              <a:t>EUI Percentage </a:t>
            </a:r>
            <a:r>
              <a:rPr lang="en-US" sz="1600" dirty="0"/>
              <a:t>– The percentage of EUIs under this specific severity level</a:t>
            </a: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endParaRPr lang="he-IL" sz="1600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C668F15-26C1-EB8C-3571-6AC65C699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819" y="2971271"/>
            <a:ext cx="5905500" cy="126492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19BA3D-F714-A055-6257-0E646991B010}"/>
              </a:ext>
            </a:extLst>
          </p:cNvPr>
          <p:cNvSpPr/>
          <p:nvPr/>
        </p:nvSpPr>
        <p:spPr>
          <a:xfrm>
            <a:off x="1127819" y="3233132"/>
            <a:ext cx="5840830" cy="245500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887479" y="369049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The analysis - continuation</a:t>
            </a:r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6ABE14E-50CB-43A3-8CB4-1BF5470E5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592" y="1390306"/>
            <a:ext cx="8192824" cy="2658419"/>
          </a:xfrm>
        </p:spPr>
        <p:txBody>
          <a:bodyPr/>
          <a:lstStyle/>
          <a:p>
            <a:pPr marL="114300" indent="0">
              <a:lnSpc>
                <a:spcPct val="150000"/>
              </a:lnSpc>
              <a:buClr>
                <a:schemeClr val="bg1"/>
              </a:buClr>
            </a:pPr>
            <a:r>
              <a:rPr lang="en-US" sz="1600" dirty="0"/>
              <a:t>All variables are normalized between 0 and 1 (min-max scaling)</a:t>
            </a:r>
          </a:p>
          <a:p>
            <a:pPr marL="114300" indent="0">
              <a:lnSpc>
                <a:spcPct val="150000"/>
              </a:lnSpc>
              <a:buClr>
                <a:schemeClr val="bg1"/>
              </a:buClr>
            </a:pPr>
            <a:r>
              <a:rPr lang="en-US" sz="1600" dirty="0"/>
              <a:t>All variables’ weight is 25%. The score calculated is being raised to the -1 power </a:t>
            </a: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endParaRPr lang="he-IL" sz="1600" dirty="0"/>
          </a:p>
        </p:txBody>
      </p:sp>
      <p:sp>
        <p:nvSpPr>
          <p:cNvPr id="31" name="TextBox 5">
            <a:extLst>
              <a:ext uri="{FF2B5EF4-FFF2-40B4-BE49-F238E27FC236}">
                <a16:creationId xmlns:a16="http://schemas.microsoft.com/office/drawing/2014/main" id="{1B20B428-93B4-4335-80D2-FA9DA5C9982A}"/>
              </a:ext>
            </a:extLst>
          </p:cNvPr>
          <p:cNvSpPr txBox="1"/>
          <p:nvPr/>
        </p:nvSpPr>
        <p:spPr>
          <a:xfrm>
            <a:off x="839655" y="4115764"/>
            <a:ext cx="7563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chemeClr val="lt1"/>
                </a:solidFill>
                <a:latin typeface="Maven Pro"/>
                <a:sym typeface="Maven Pro"/>
              </a:rPr>
              <a:t>Calculation: </a:t>
            </a:r>
            <a:r>
              <a:rPr lang="en-US" sz="1600" dirty="0">
                <a:solidFill>
                  <a:schemeClr val="lt1"/>
                </a:solidFill>
                <a:latin typeface="Maven Pro"/>
                <a:sym typeface="Maven Pro"/>
              </a:rPr>
              <a:t>(0.25*(EUI </a:t>
            </a:r>
            <a:r>
              <a:rPr lang="en-US" sz="1600" dirty="0" err="1">
                <a:solidFill>
                  <a:schemeClr val="lt1"/>
                </a:solidFill>
                <a:latin typeface="Maven Pro"/>
                <a:sym typeface="Maven Pro"/>
              </a:rPr>
              <a:t>Percentage+Weight+Deviation+Breach</a:t>
            </a:r>
            <a:r>
              <a:rPr lang="en-US" sz="1600" dirty="0">
                <a:solidFill>
                  <a:schemeClr val="lt1"/>
                </a:solidFill>
                <a:latin typeface="Maven Pro"/>
                <a:sym typeface="Maven Pro"/>
              </a:rPr>
              <a:t>) = </a:t>
            </a:r>
            <a:r>
              <a:rPr lang="en-US" sz="1600" b="1" dirty="0">
                <a:solidFill>
                  <a:schemeClr val="lt1"/>
                </a:solidFill>
                <a:latin typeface="Maven Pro"/>
                <a:sym typeface="Maven Pro"/>
              </a:rPr>
              <a:t>0.5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EA675872-2E1A-673B-75B6-76A623B8D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810" y="2412120"/>
            <a:ext cx="7442379" cy="109728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919BA3D-F714-A055-6257-0E646991B010}"/>
              </a:ext>
            </a:extLst>
          </p:cNvPr>
          <p:cNvSpPr/>
          <p:nvPr/>
        </p:nvSpPr>
        <p:spPr>
          <a:xfrm>
            <a:off x="894113" y="2741252"/>
            <a:ext cx="7297312" cy="209751"/>
          </a:xfrm>
          <a:prstGeom prst="round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1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18DAD20-9B76-28D9-E0F9-A1CFF0CF36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0303236"/>
              </p:ext>
            </p:extLst>
          </p:nvPr>
        </p:nvGraphicFramePr>
        <p:xfrm>
          <a:off x="93600" y="820801"/>
          <a:ext cx="8906400" cy="342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Google Shape;571;p29">
            <a:extLst>
              <a:ext uri="{FF2B5EF4-FFF2-40B4-BE49-F238E27FC236}">
                <a16:creationId xmlns:a16="http://schemas.microsoft.com/office/drawing/2014/main" id="{AD075D38-871F-7CE5-126F-18369C95A80E}"/>
              </a:ext>
            </a:extLst>
          </p:cNvPr>
          <p:cNvSpPr txBox="1">
            <a:spLocks/>
          </p:cNvSpPr>
          <p:nvPr/>
        </p:nvSpPr>
        <p:spPr>
          <a:xfrm>
            <a:off x="1051786" y="176168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>
                <a:solidFill>
                  <a:schemeClr val="bg1"/>
                </a:solidFill>
                <a:latin typeface="Share Tech" panose="020B0604020202020204" charset="0"/>
              </a:rPr>
              <a:t>Common Services Teams</a:t>
            </a:r>
          </a:p>
        </p:txBody>
      </p:sp>
    </p:spTree>
    <p:extLst>
      <p:ext uri="{BB962C8B-B14F-4D97-AF65-F5344CB8AC3E}">
        <p14:creationId xmlns:p14="http://schemas.microsoft.com/office/powerpoint/2010/main" val="1648462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0549A97-6FCB-3E02-3E9A-2975AB50EA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9134724"/>
              </p:ext>
            </p:extLst>
          </p:nvPr>
        </p:nvGraphicFramePr>
        <p:xfrm>
          <a:off x="81118" y="2753336"/>
          <a:ext cx="3060290" cy="2383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CC819E9-DCD9-B4C3-F9C6-98942FF4B8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5410001"/>
              </p:ext>
            </p:extLst>
          </p:nvPr>
        </p:nvGraphicFramePr>
        <p:xfrm>
          <a:off x="6083710" y="2732137"/>
          <a:ext cx="3060290" cy="2444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5A5C0DDC-C42D-EF35-8633-CFB26178BB29}"/>
              </a:ext>
            </a:extLst>
          </p:cNvPr>
          <p:cNvSpPr/>
          <p:nvPr/>
        </p:nvSpPr>
        <p:spPr>
          <a:xfrm>
            <a:off x="862780" y="3348713"/>
            <a:ext cx="294968" cy="168777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8EA493E-C0A7-7A17-7AB0-D642C30E3879}"/>
              </a:ext>
            </a:extLst>
          </p:cNvPr>
          <p:cNvSpPr/>
          <p:nvPr/>
        </p:nvSpPr>
        <p:spPr>
          <a:xfrm rot="8924272">
            <a:off x="5146940" y="3200040"/>
            <a:ext cx="294968" cy="168777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D85A697A-5E99-B905-1322-42728C63DB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8262617"/>
              </p:ext>
            </p:extLst>
          </p:nvPr>
        </p:nvGraphicFramePr>
        <p:xfrm>
          <a:off x="1341052" y="32746"/>
          <a:ext cx="6845179" cy="2673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0F024B71-F262-FAF7-EB57-AD98D819D1FD}"/>
              </a:ext>
            </a:extLst>
          </p:cNvPr>
          <p:cNvSpPr/>
          <p:nvPr/>
        </p:nvSpPr>
        <p:spPr>
          <a:xfrm>
            <a:off x="3250284" y="1451574"/>
            <a:ext cx="616129" cy="543849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C97672-9201-13E9-264E-16BC65C10976}"/>
              </a:ext>
            </a:extLst>
          </p:cNvPr>
          <p:cNvSpPr/>
          <p:nvPr/>
        </p:nvSpPr>
        <p:spPr>
          <a:xfrm>
            <a:off x="5775645" y="1179650"/>
            <a:ext cx="616129" cy="543849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7F438BA-33F1-E662-6E8A-16878959CE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3387940"/>
              </p:ext>
            </p:extLst>
          </p:nvPr>
        </p:nvGraphicFramePr>
        <p:xfrm>
          <a:off x="3060291" y="2753335"/>
          <a:ext cx="3060290" cy="24233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9139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  <p:bldP spid="11" grpId="0" animBg="1"/>
      <p:bldP spid="13" grpId="0" animBg="1"/>
      <p:bldP spid="8" grpId="0" animBg="1"/>
      <p:bldP spid="9" grpId="0" animBg="1"/>
      <p:bldGraphic spid="10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BC5D3DB-1218-D4BC-44A2-A3FF9A15BE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4960869"/>
              </p:ext>
            </p:extLst>
          </p:nvPr>
        </p:nvGraphicFramePr>
        <p:xfrm>
          <a:off x="79200" y="698400"/>
          <a:ext cx="8956800" cy="3571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Google Shape;571;p29">
            <a:extLst>
              <a:ext uri="{FF2B5EF4-FFF2-40B4-BE49-F238E27FC236}">
                <a16:creationId xmlns:a16="http://schemas.microsoft.com/office/drawing/2014/main" id="{04315081-27B2-0933-5FAD-836CDE75C33A}"/>
              </a:ext>
            </a:extLst>
          </p:cNvPr>
          <p:cNvSpPr txBox="1">
            <a:spLocks/>
          </p:cNvSpPr>
          <p:nvPr/>
        </p:nvSpPr>
        <p:spPr>
          <a:xfrm>
            <a:off x="1308961" y="120600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>
                <a:solidFill>
                  <a:schemeClr val="bg1"/>
                </a:solidFill>
                <a:latin typeface="Share Tech" panose="020B0604020202020204" charset="0"/>
              </a:rPr>
              <a:t>Project Management Teams</a:t>
            </a:r>
          </a:p>
        </p:txBody>
      </p:sp>
    </p:spTree>
    <p:extLst>
      <p:ext uri="{BB962C8B-B14F-4D97-AF65-F5344CB8AC3E}">
        <p14:creationId xmlns:p14="http://schemas.microsoft.com/office/powerpoint/2010/main" val="107428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EBE96D1-3812-5DA7-5D72-18E33633DD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578864"/>
              </p:ext>
            </p:extLst>
          </p:nvPr>
        </p:nvGraphicFramePr>
        <p:xfrm>
          <a:off x="0" y="1"/>
          <a:ext cx="2998961" cy="2498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93A56C2-3F71-ED33-0EAF-DCD68E2165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9231741"/>
              </p:ext>
            </p:extLst>
          </p:nvPr>
        </p:nvGraphicFramePr>
        <p:xfrm>
          <a:off x="90947" y="2582536"/>
          <a:ext cx="2908014" cy="2571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9AAF55D-A8BD-4EBC-C9CC-B189556F9D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3016846"/>
              </p:ext>
            </p:extLst>
          </p:nvPr>
        </p:nvGraphicFramePr>
        <p:xfrm>
          <a:off x="3075932" y="2582536"/>
          <a:ext cx="3187988" cy="2560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A6E92D0-D54F-6573-E821-CC6716CA26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2065825"/>
              </p:ext>
            </p:extLst>
          </p:nvPr>
        </p:nvGraphicFramePr>
        <p:xfrm>
          <a:off x="6145041" y="2560964"/>
          <a:ext cx="3020838" cy="2582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B5ED625-BECA-7A8C-75FB-A371FC0532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265467"/>
              </p:ext>
            </p:extLst>
          </p:nvPr>
        </p:nvGraphicFramePr>
        <p:xfrm>
          <a:off x="3765600" y="51621"/>
          <a:ext cx="4996641" cy="2509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0" name="Oval 9">
            <a:extLst>
              <a:ext uri="{FF2B5EF4-FFF2-40B4-BE49-F238E27FC236}">
                <a16:creationId xmlns:a16="http://schemas.microsoft.com/office/drawing/2014/main" id="{5DCD417D-9DE8-90AF-55CA-8EC29782351E}"/>
              </a:ext>
            </a:extLst>
          </p:cNvPr>
          <p:cNvSpPr/>
          <p:nvPr/>
        </p:nvSpPr>
        <p:spPr>
          <a:xfrm>
            <a:off x="4332106" y="1094401"/>
            <a:ext cx="1060694" cy="617986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CD66AE7-6118-A0AB-8A4B-159F16528CBD}"/>
              </a:ext>
            </a:extLst>
          </p:cNvPr>
          <p:cNvSpPr/>
          <p:nvPr/>
        </p:nvSpPr>
        <p:spPr>
          <a:xfrm>
            <a:off x="616951" y="410400"/>
            <a:ext cx="455849" cy="107767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CF94D1-1477-6363-5C08-8B3CA7EE7525}"/>
              </a:ext>
            </a:extLst>
          </p:cNvPr>
          <p:cNvSpPr/>
          <p:nvPr/>
        </p:nvSpPr>
        <p:spPr>
          <a:xfrm>
            <a:off x="6963388" y="1170869"/>
            <a:ext cx="566125" cy="541518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A9C205C-208A-B3CA-7810-F00FAF4DCDAF}"/>
              </a:ext>
            </a:extLst>
          </p:cNvPr>
          <p:cNvSpPr/>
          <p:nvPr/>
        </p:nvSpPr>
        <p:spPr>
          <a:xfrm>
            <a:off x="669339" y="2977387"/>
            <a:ext cx="455849" cy="112312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9C627F1-21A2-601E-2BF8-B67DE86286DD}"/>
              </a:ext>
            </a:extLst>
          </p:cNvPr>
          <p:cNvSpPr/>
          <p:nvPr/>
        </p:nvSpPr>
        <p:spPr>
          <a:xfrm>
            <a:off x="1731012" y="2977386"/>
            <a:ext cx="455849" cy="112312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4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5" grpId="0">
        <p:bldAsOne/>
      </p:bldGraphic>
      <p:bldGraphic spid="6" grpId="0">
        <p:bldAsOne/>
      </p:bldGraphic>
      <p:bldGraphic spid="7" grpId="0">
        <p:bldAsOne/>
      </p:bldGraphic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6130</TotalTime>
  <Words>662</Words>
  <Application>Microsoft Office PowerPoint</Application>
  <PresentationFormat>On-screen Show (16:9)</PresentationFormat>
  <Paragraphs>108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Livvic Light</vt:lpstr>
      <vt:lpstr>Maven Pro</vt:lpstr>
      <vt:lpstr>Share Tech</vt:lpstr>
      <vt:lpstr>Advent Pro SemiBold</vt:lpstr>
      <vt:lpstr>Fira Sans Condensed Medium</vt:lpstr>
      <vt:lpstr>Nunito Light</vt:lpstr>
      <vt:lpstr>Fira Sans Extra Condensed Medium</vt:lpstr>
      <vt:lpstr>Data Science Consulting by Slidesgo</vt:lpstr>
      <vt:lpstr>EUIs Health Score Inspection </vt:lpstr>
      <vt:lpstr>Oz Shoham</vt:lpstr>
      <vt:lpstr>Solution</vt:lpstr>
      <vt:lpstr>The analysis</vt:lpstr>
      <vt:lpstr>The analysis - continuation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Score Inspection</dc:title>
  <dc:creator>user</dc:creator>
  <cp:lastModifiedBy>עוז שוהם</cp:lastModifiedBy>
  <cp:revision>24</cp:revision>
  <dcterms:modified xsi:type="dcterms:W3CDTF">2022-06-06T13:12:36Z</dcterms:modified>
</cp:coreProperties>
</file>